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handoutMasterIdLst>
    <p:handoutMasterId r:id="rId49"/>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7" r:id="rId43"/>
    <p:sldId id="298" r:id="rId44"/>
    <p:sldId id="299" r:id="rId45"/>
    <p:sldId id="300" r:id="rId46"/>
    <p:sldId id="301" r:id="rId47"/>
  </p:sldIdLst>
  <p:sldSz cx="9903460" cy="6858000" type="A4"/>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 SYSTEM"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3" Type="http://schemas.openxmlformats.org/officeDocument/2006/relationships/commentAuthors" Target="commentAuthors.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slide" Target="slides/slide3.xml"/><Relationship Id="rId49" Type="http://schemas.openxmlformats.org/officeDocument/2006/relationships/handoutMaster" Target="handoutMasters/handoutMaster1.xml"/><Relationship Id="rId48" Type="http://schemas.openxmlformats.org/officeDocument/2006/relationships/notesMaster" Target="notesMasters/notesMaster1.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200722" y="1143000"/>
            <a:ext cx="4456557"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jpeg"/><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image" Target="../media/image1.jpeg"/><Relationship Id="rId10" Type="http://schemas.openxmlformats.org/officeDocument/2006/relationships/tags" Target="../tags/tag24.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image" Target="../media/image5.png"/><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image" Target="../media/image4.jpeg"/><Relationship Id="rId3" Type="http://schemas.openxmlformats.org/officeDocument/2006/relationships/tags" Target="../tags/tag26.xml"/><Relationship Id="rId2" Type="http://schemas.openxmlformats.org/officeDocument/2006/relationships/tags" Target="../tags/tag2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image" Target="../media/image5.png"/><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image" Target="../media/image4.jpeg"/><Relationship Id="rId3" Type="http://schemas.openxmlformats.org/officeDocument/2006/relationships/tags" Target="../tags/tag36.xml"/><Relationship Id="rId2" Type="http://schemas.openxmlformats.org/officeDocument/2006/relationships/tags" Target="../tags/tag35.xml"/><Relationship Id="rId15" Type="http://schemas.openxmlformats.org/officeDocument/2006/relationships/tags" Target="../tags/tag46.xml"/><Relationship Id="rId14" Type="http://schemas.openxmlformats.org/officeDocument/2006/relationships/tags" Target="../tags/tag45.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tags" Target="../tags/tag51.xml"/><Relationship Id="rId7" Type="http://schemas.openxmlformats.org/officeDocument/2006/relationships/image" Target="../media/image5.png"/><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image" Target="../media/image4.jpeg"/><Relationship Id="rId3" Type="http://schemas.openxmlformats.org/officeDocument/2006/relationships/tags" Target="../tags/tag48.xml"/><Relationship Id="rId2" Type="http://schemas.openxmlformats.org/officeDocument/2006/relationships/tags" Target="../tags/tag47.xml"/><Relationship Id="rId11" Type="http://schemas.openxmlformats.org/officeDocument/2006/relationships/tags" Target="../tags/tag54.xml"/><Relationship Id="rId10" Type="http://schemas.openxmlformats.org/officeDocument/2006/relationships/tags" Target="../tags/tag5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image" Target="../media/image5.png"/><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image" Target="../media/image4.jpeg"/><Relationship Id="rId3" Type="http://schemas.openxmlformats.org/officeDocument/2006/relationships/tags" Target="../tags/tag59.xml"/><Relationship Id="rId2" Type="http://schemas.openxmlformats.org/officeDocument/2006/relationships/tags" Target="../tags/tag58.xml"/><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tags" Target="../tags/tag6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image" Target="../media/image5.png"/><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image" Target="../media/image4.jpeg"/><Relationship Id="rId3" Type="http://schemas.openxmlformats.org/officeDocument/2006/relationships/tags" Target="../tags/tag69.xml"/><Relationship Id="rId2" Type="http://schemas.openxmlformats.org/officeDocument/2006/relationships/tags" Target="../tags/tag68.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image" Target="../media/image5.png"/><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image" Target="../media/image4.jpeg"/><Relationship Id="rId3" Type="http://schemas.openxmlformats.org/officeDocument/2006/relationships/tags" Target="../tags/tag78.xml"/><Relationship Id="rId2" Type="http://schemas.openxmlformats.org/officeDocument/2006/relationships/tags" Target="../tags/tag77.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image" Target="../media/image2.png"/><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image" Target="../media/image1.jpeg"/><Relationship Id="rId10" Type="http://schemas.openxmlformats.org/officeDocument/2006/relationships/tags" Target="../tags/tag9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image" Target="../media/image3.png"/><Relationship Id="rId10" Type="http://schemas.openxmlformats.org/officeDocument/2006/relationships/tags" Target="../tags/tag99.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tags" Target="../tags/tag110.xml"/><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image" Target="../media/image3.png"/><Relationship Id="rId11" Type="http://schemas.openxmlformats.org/officeDocument/2006/relationships/image" Target="../media/image5.png"/><Relationship Id="rId10" Type="http://schemas.openxmlformats.org/officeDocument/2006/relationships/tags" Target="../tags/tag112.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tags" Target="../tags/tag118.xml"/><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image" Target="../media/image3.png"/><Relationship Id="rId11" Type="http://schemas.openxmlformats.org/officeDocument/2006/relationships/image" Target="../media/image5.png"/><Relationship Id="rId10" Type="http://schemas.openxmlformats.org/officeDocument/2006/relationships/tags" Target="../tags/tag120.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tags" Target="../tags/tag126.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tags" Target="../tags/tag121.xml"/><Relationship Id="rId2" Type="http://schemas.openxmlformats.org/officeDocument/2006/relationships/image" Target="../media/image3.png"/><Relationship Id="rId10" Type="http://schemas.openxmlformats.org/officeDocument/2006/relationships/tags" Target="../tags/tag128.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35.xml"/><Relationship Id="rId8" Type="http://schemas.openxmlformats.org/officeDocument/2006/relationships/tags" Target="../tags/tag134.xml"/><Relationship Id="rId7" Type="http://schemas.openxmlformats.org/officeDocument/2006/relationships/tags" Target="../tags/tag133.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image" Target="../media/image3.png"/><Relationship Id="rId11" Type="http://schemas.openxmlformats.org/officeDocument/2006/relationships/tags" Target="../tags/tag137.xml"/><Relationship Id="rId10" Type="http://schemas.openxmlformats.org/officeDocument/2006/relationships/tags" Target="../tags/tag136.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44.xml"/><Relationship Id="rId8" Type="http://schemas.openxmlformats.org/officeDocument/2006/relationships/tags" Target="../tags/tag143.xml"/><Relationship Id="rId7" Type="http://schemas.openxmlformats.org/officeDocument/2006/relationships/tags" Target="../tags/tag142.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image" Target="../media/image1.jpeg"/><Relationship Id="rId10"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
        <p:nvSpPr>
          <p:cNvPr id="7" name="矩形 6"/>
          <p:cNvSpPr/>
          <p:nvPr>
            <p:custDataLst>
              <p:tags r:id="rId6"/>
            </p:custDataLst>
          </p:nvPr>
        </p:nvSpPr>
        <p:spPr>
          <a:xfrm>
            <a:off x="2223195" y="2026057"/>
            <a:ext cx="5801807" cy="2764031"/>
          </a:xfrm>
          <a:prstGeom prst="rect">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sp>
        <p:nvSpPr>
          <p:cNvPr id="8" name="矩形 7"/>
          <p:cNvSpPr/>
          <p:nvPr>
            <p:custDataLst>
              <p:tags r:id="rId7"/>
            </p:custDataLst>
          </p:nvPr>
        </p:nvSpPr>
        <p:spPr>
          <a:xfrm rot="21430005">
            <a:off x="2359881" y="2025417"/>
            <a:ext cx="5570412" cy="2839247"/>
          </a:xfrm>
          <a:prstGeom prst="rect">
            <a:avLst/>
          </a:prstGeom>
          <a:solidFill>
            <a:schemeClr val="bg2"/>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pic>
        <p:nvPicPr>
          <p:cNvPr id="10" name="图片 9"/>
          <p:cNvPicPr>
            <a:picLocks noChangeAspect="1"/>
          </p:cNvPicPr>
          <p:nvPr>
            <p:custDataLst>
              <p:tags r:id="rId8"/>
            </p:custDataLst>
          </p:nvPr>
        </p:nvPicPr>
        <p:blipFill rotWithShape="1">
          <a:blip r:embed="rId9" cstate="email"/>
          <a:srcRect/>
          <a:stretch>
            <a:fillRect/>
          </a:stretch>
        </p:blipFill>
        <p:spPr>
          <a:xfrm>
            <a:off x="79765" y="-42441"/>
            <a:ext cx="3602384" cy="3535680"/>
          </a:xfrm>
          <a:prstGeom prst="rect">
            <a:avLst/>
          </a:prstGeom>
        </p:spPr>
      </p:pic>
      <p:cxnSp>
        <p:nvCxnSpPr>
          <p:cNvPr id="14" name="直接连接符 13"/>
          <p:cNvCxnSpPr/>
          <p:nvPr>
            <p:custDataLst>
              <p:tags r:id="rId10"/>
            </p:custDataLst>
          </p:nvPr>
        </p:nvCxnSpPr>
        <p:spPr>
          <a:xfrm>
            <a:off x="5058968" y="4118039"/>
            <a:ext cx="35590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副标题 2"/>
          <p:cNvSpPr>
            <a:spLocks noGrp="1"/>
          </p:cNvSpPr>
          <p:nvPr>
            <p:ph type="subTitle" idx="1" hasCustomPrompt="1"/>
            <p:custDataLst>
              <p:tags r:id="rId11"/>
            </p:custDataLst>
          </p:nvPr>
        </p:nvSpPr>
        <p:spPr>
          <a:xfrm>
            <a:off x="3546134" y="3575336"/>
            <a:ext cx="3380433" cy="496800"/>
          </a:xfrm>
        </p:spPr>
        <p:txBody>
          <a:bodyPr lIns="90000" tIns="46800" rIns="90000" bIns="46800" anchor="t">
            <a:normAutofit/>
          </a:bodyPr>
          <a:lstStyle>
            <a:lvl1pPr marL="0" indent="0" algn="ctr" eaLnBrk="1" fontAlgn="auto" latinLnBrk="0" hangingPunct="1">
              <a:lnSpc>
                <a:spcPct val="100000"/>
              </a:lnSpc>
              <a:buFont typeface="Arial" panose="020B0604020202020204" pitchFamily="34" charset="0"/>
              <a:buNone/>
              <a:defRPr sz="1625" u="none" strike="noStrike" kern="1200" cap="none" spc="150" normalizeH="0" baseline="0">
                <a:solidFill>
                  <a:schemeClr val="tx1">
                    <a:lumMod val="85000"/>
                    <a:lumOff val="15000"/>
                  </a:schemeClr>
                </a:solidFill>
                <a:uFillTx/>
                <a:latin typeface="Arial" panose="020B0604020202020204" pitchFamily="34" charset="0"/>
                <a:ea typeface="幼圆" panose="02010509060101010101" pitchFamily="49" charset="-122"/>
              </a:defRPr>
            </a:lvl1pPr>
            <a:lvl2pPr marL="371475" indent="0" algn="ctr">
              <a:buNone/>
              <a:defRPr sz="1625"/>
            </a:lvl2pPr>
            <a:lvl3pPr marL="742950" indent="0" algn="ctr">
              <a:buNone/>
              <a:defRPr sz="1460"/>
            </a:lvl3pPr>
            <a:lvl4pPr marL="1114425" indent="0" algn="ctr">
              <a:buNone/>
              <a:defRPr sz="1300"/>
            </a:lvl4pPr>
            <a:lvl5pPr marL="1485265" indent="0" algn="ctr">
              <a:buNone/>
              <a:defRPr sz="1300"/>
            </a:lvl5pPr>
            <a:lvl6pPr marL="1856740" indent="0" algn="ctr">
              <a:buNone/>
              <a:defRPr sz="1300"/>
            </a:lvl6pPr>
            <a:lvl7pPr marL="2228215" indent="0" algn="ctr">
              <a:buNone/>
              <a:defRPr sz="1300"/>
            </a:lvl7pPr>
            <a:lvl8pPr marL="2599690" indent="0" algn="ctr">
              <a:buNone/>
              <a:defRPr sz="1300"/>
            </a:lvl8pPr>
            <a:lvl9pPr marL="2971165" indent="0" algn="ctr">
              <a:buNone/>
              <a:defRPr sz="1300"/>
            </a:lvl9pPr>
          </a:lstStyle>
          <a:p>
            <a:r>
              <a:rPr lang="zh-CN" altLang="en-US" dirty="0"/>
              <a:t>单击此处编辑副标题</a:t>
            </a:r>
            <a:endParaRPr lang="zh-CN" altLang="en-US" dirty="0"/>
          </a:p>
        </p:txBody>
      </p:sp>
      <p:sp>
        <p:nvSpPr>
          <p:cNvPr id="2" name="标题 1"/>
          <p:cNvSpPr>
            <a:spLocks noGrp="1"/>
          </p:cNvSpPr>
          <p:nvPr>
            <p:ph type="ctrTitle" hasCustomPrompt="1"/>
            <p:custDataLst>
              <p:tags r:id="rId12"/>
            </p:custDataLst>
          </p:nvPr>
        </p:nvSpPr>
        <p:spPr>
          <a:xfrm>
            <a:off x="2725603" y="2015591"/>
            <a:ext cx="5023862" cy="1515918"/>
          </a:xfrm>
        </p:spPr>
        <p:txBody>
          <a:bodyPr lIns="90000" tIns="46800" rIns="90000" bIns="46800" anchor="b" anchorCtr="0">
            <a:normAutofit/>
          </a:bodyPr>
          <a:lstStyle>
            <a:lvl1pPr algn="ctr">
              <a:lnSpc>
                <a:spcPct val="100000"/>
              </a:lnSpc>
              <a:defRPr sz="6335" b="0" u="none" strike="noStrike" kern="1200" cap="none" spc="0" normalizeH="0" baseline="0">
                <a:solidFill>
                  <a:schemeClr val="accent1"/>
                </a:solidFill>
                <a:uFillTx/>
                <a:latin typeface="Arial" panose="020B0604020202020204" pitchFamily="34" charset="0"/>
                <a:ea typeface="汉仪乐喵体W" panose="00020600040101010101" pitchFamily="18" charset="-122"/>
              </a:defRPr>
            </a:lvl1pPr>
          </a:lstStyle>
          <a:p>
            <a:r>
              <a:rPr lang="zh-CN" altLang="en-US" dirty="0"/>
              <a:t>单击编辑标题</a:t>
            </a:r>
            <a:endParaRPr lang="zh-CN" altLang="en-US" dirty="0"/>
          </a:p>
        </p:txBody>
      </p:sp>
      <p:sp>
        <p:nvSpPr>
          <p:cNvPr id="5" name="文本占位符 4"/>
          <p:cNvSpPr>
            <a:spLocks noGrp="1"/>
          </p:cNvSpPr>
          <p:nvPr>
            <p:ph type="body" sz="quarter" idx="13" hasCustomPrompt="1"/>
            <p:custDataLst>
              <p:tags r:id="rId13"/>
            </p:custDataLst>
          </p:nvPr>
        </p:nvSpPr>
        <p:spPr>
          <a:xfrm>
            <a:off x="3796270" y="4285016"/>
            <a:ext cx="1462125" cy="356400"/>
          </a:xfrm>
        </p:spPr>
        <p:txBody>
          <a:bodyPr lIns="90000" tIns="46800" rIns="90000" bIns="46800" anchor="ctr" anchorCtr="0">
            <a:normAutofit/>
          </a:bodyPr>
          <a:lstStyle>
            <a:lvl1pPr marL="0" indent="0" algn="ctr">
              <a:buNone/>
              <a:defRPr sz="1300" baseline="0">
                <a:latin typeface="Arial" panose="020B0604020202020204" pitchFamily="34" charset="0"/>
                <a:ea typeface="幼圆" panose="02010509060101010101" pitchFamily="49" charset="-122"/>
              </a:defRPr>
            </a:lvl1pPr>
            <a:lvl2pPr marL="371475" indent="0">
              <a:buNone/>
              <a:defRPr/>
            </a:lvl2pPr>
            <a:lvl3pPr marL="742950" indent="0">
              <a:buNone/>
              <a:defRPr/>
            </a:lvl3pPr>
            <a:lvl4pPr marL="1114425" indent="0">
              <a:buNone/>
              <a:defRPr/>
            </a:lvl4pPr>
            <a:lvl5pPr marL="1485265" indent="0">
              <a:buNone/>
              <a:defRPr/>
            </a:lvl5pPr>
          </a:lstStyle>
          <a:p>
            <a:pPr lvl="0"/>
            <a:r>
              <a:rPr lang="zh-CN" altLang="en-US" dirty="0"/>
              <a:t>编辑文本</a:t>
            </a:r>
            <a:endParaRPr lang="zh-CN" altLang="en-US" dirty="0"/>
          </a:p>
        </p:txBody>
      </p:sp>
      <p:sp>
        <p:nvSpPr>
          <p:cNvPr id="15" name="文本占位符 14"/>
          <p:cNvSpPr>
            <a:spLocks noGrp="1"/>
          </p:cNvSpPr>
          <p:nvPr>
            <p:ph type="body" sz="quarter" idx="14" hasCustomPrompt="1"/>
            <p:custDataLst>
              <p:tags r:id="rId14"/>
            </p:custDataLst>
          </p:nvPr>
        </p:nvSpPr>
        <p:spPr>
          <a:xfrm>
            <a:off x="5297401" y="4285816"/>
            <a:ext cx="1462125" cy="356400"/>
          </a:xfrm>
        </p:spPr>
        <p:txBody>
          <a:bodyPr lIns="90000" tIns="46800" rIns="90000" bIns="46800" anchor="ctr" anchorCtr="0">
            <a:normAutofit/>
          </a:bodyPr>
          <a:lstStyle>
            <a:lvl1pPr marL="0" indent="0" algn="ctr">
              <a:buNone/>
              <a:defRPr sz="1300" baseline="0">
                <a:latin typeface="Arial" panose="020B0604020202020204" pitchFamily="34" charset="0"/>
                <a:ea typeface="幼圆" panose="02010509060101010101" pitchFamily="49" charset="-122"/>
              </a:defRPr>
            </a:lvl1pPr>
          </a:lstStyle>
          <a:p>
            <a:pPr lvl="0"/>
            <a:r>
              <a:rPr lang="zh-CN" altLang="en-US" dirty="0"/>
              <a:t>编辑文本</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3"/>
            </p:custDataLst>
          </p:nvPr>
        </p:nvSpPr>
        <p:spPr>
          <a:xfrm>
            <a:off x="544140" y="443234"/>
            <a:ext cx="8815182" cy="441964"/>
          </a:xfrm>
        </p:spPr>
        <p:txBody>
          <a:bodyPr vert="horz" lIns="101600" tIns="38100" rIns="76200" bIns="38100" rtlCol="0" anchor="t" anchorCtr="0">
            <a:noAutofit/>
          </a:bodyPr>
          <a:lstStyle>
            <a:lvl1pPr marL="0" marR="0" algn="l" defTabSz="914400" rtl="0" eaLnBrk="1" fontAlgn="auto" latinLnBrk="0" hangingPunct="1">
              <a:lnSpc>
                <a:spcPct val="120000"/>
              </a:lnSpc>
              <a:buNone/>
              <a:defRPr kumimoji="0" lang="zh-CN" altLang="en-US" sz="1950" b="1" i="0" u="none" strike="noStrike" kern="1200" cap="none" spc="20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4"/>
            </p:custDataLst>
          </p:nvPr>
        </p:nvSpPr>
        <p:spPr>
          <a:xfrm>
            <a:off x="566835" y="961398"/>
            <a:ext cx="8815182" cy="5388907"/>
          </a:xfrm>
        </p:spPr>
        <p:txBody>
          <a:bodyPr vert="horz" lIns="101600" tIns="0" rIns="82550" bIns="0" rtlCol="0">
            <a:noAutofit/>
          </a:bodyPr>
          <a:lstStyle>
            <a:lvl1pPr marL="185420" marR="0" lvl="0"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1pPr>
            <a:lvl2pPr marL="556895" marR="0" lvl="1" indent="-18542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2pPr>
            <a:lvl3pPr marL="928370" marR="0" lvl="2"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3pPr>
            <a:lvl4pPr marL="1299845" marR="0" lvl="3"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4pPr>
            <a:lvl5pPr marL="1671320" marR="0" lvl="4"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5"/>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lvl1pPr>
              <a:lnSpc>
                <a:spcPct val="120000"/>
              </a:lnSpc>
              <a:defRPr/>
            </a:lvl1pPr>
          </a:lstStyle>
          <a:p>
            <a:endParaRPr lang="zh-CN" altLang="en-US"/>
          </a:p>
        </p:txBody>
      </p:sp>
      <p:sp>
        <p:nvSpPr>
          <p:cNvPr id="6" name="灯片编号占位符 5"/>
          <p:cNvSpPr>
            <a:spLocks noGrp="1"/>
          </p:cNvSpPr>
          <p:nvPr>
            <p:ph type="sldNum" sz="quarter" idx="12"/>
            <p:custDataLst>
              <p:tags r:id="rId7"/>
            </p:custDataLst>
          </p:nvPr>
        </p:nvSpPr>
        <p:spPr/>
        <p:txBody>
          <a:bodyPr/>
          <a:lstStyle>
            <a:lvl1pPr>
              <a:lnSpc>
                <a:spcPct val="120000"/>
              </a:lnSpc>
              <a:defRPr/>
            </a:lvl1p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7" name="矩形 6"/>
          <p:cNvSpPr/>
          <p:nvPr>
            <p:custDataLst>
              <p:tags r:id="rId6"/>
            </p:custDataLst>
          </p:nvPr>
        </p:nvSpPr>
        <p:spPr>
          <a:xfrm>
            <a:off x="2050824" y="2026055"/>
            <a:ext cx="5801807" cy="2222687"/>
          </a:xfrm>
          <a:prstGeom prst="rect">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sp>
        <p:nvSpPr>
          <p:cNvPr id="8" name="矩形 7"/>
          <p:cNvSpPr/>
          <p:nvPr>
            <p:custDataLst>
              <p:tags r:id="rId7"/>
            </p:custDataLst>
          </p:nvPr>
        </p:nvSpPr>
        <p:spPr>
          <a:xfrm rot="21430005">
            <a:off x="2175132" y="2025794"/>
            <a:ext cx="5570412" cy="2222687"/>
          </a:xfrm>
          <a:prstGeom prst="rect">
            <a:avLst/>
          </a:prstGeom>
          <a:solidFill>
            <a:schemeClr val="bg2"/>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cxnSp>
        <p:nvCxnSpPr>
          <p:cNvPr id="11" name="直接连接符 10"/>
          <p:cNvCxnSpPr/>
          <p:nvPr>
            <p:custDataLst>
              <p:tags r:id="rId8"/>
            </p:custDataLst>
          </p:nvPr>
        </p:nvCxnSpPr>
        <p:spPr>
          <a:xfrm>
            <a:off x="4140212" y="3217730"/>
            <a:ext cx="172690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9"/>
            </p:custDataLst>
          </p:nvPr>
        </p:nvSpPr>
        <p:spPr>
          <a:xfrm>
            <a:off x="3802931" y="2638688"/>
            <a:ext cx="2298461" cy="554400"/>
          </a:xfrm>
        </p:spPr>
        <p:txBody>
          <a:bodyPr lIns="90000" tIns="46800" rIns="90000" bIns="46800" anchor="b" anchorCtr="0">
            <a:normAutofit/>
          </a:bodyPr>
          <a:lstStyle>
            <a:lvl1pPr algn="ctr">
              <a:lnSpc>
                <a:spcPct val="100000"/>
              </a:lnSpc>
              <a:defRPr sz="2435" b="1" u="none" strike="noStrike" kern="1200" cap="none" spc="0" normalizeH="0" baseline="0">
                <a:solidFill>
                  <a:schemeClr val="tx1">
                    <a:lumMod val="85000"/>
                    <a:lumOff val="15000"/>
                  </a:schemeClr>
                </a:solidFill>
                <a:uFillTx/>
                <a:latin typeface="Arial" panose="020B0604020202020204" pitchFamily="34" charset="0"/>
                <a:ea typeface="汉仪乐喵体W" panose="00020600040101010101" pitchFamily="18" charset="-122"/>
              </a:defRPr>
            </a:lvl1pPr>
          </a:lstStyle>
          <a:p>
            <a:r>
              <a:rPr lang="zh-CN" altLang="en-US" dirty="0"/>
              <a:t>编辑标题</a:t>
            </a:r>
            <a:endParaRPr lang="zh-CN" altLang="en-US" dirty="0"/>
          </a:p>
        </p:txBody>
      </p:sp>
      <p:sp>
        <p:nvSpPr>
          <p:cNvPr id="3" name="文本占位符 2"/>
          <p:cNvSpPr>
            <a:spLocks noGrp="1"/>
          </p:cNvSpPr>
          <p:nvPr>
            <p:ph type="body" idx="1"/>
            <p:custDataLst>
              <p:tags r:id="rId10"/>
            </p:custDataLst>
          </p:nvPr>
        </p:nvSpPr>
        <p:spPr>
          <a:xfrm>
            <a:off x="3006244" y="3268225"/>
            <a:ext cx="3892177" cy="697480"/>
          </a:xfrm>
        </p:spPr>
        <p:txBody>
          <a:bodyPr lIns="90000" tIns="46800" rIns="90000" bIns="46800">
            <a:normAutofit/>
          </a:bodyPr>
          <a:lstStyle>
            <a:lvl1pPr marL="0" indent="0" algn="ctr" eaLnBrk="1" fontAlgn="auto" latinLnBrk="0" hangingPunct="1">
              <a:buNone/>
              <a:defRPr kumimoji="0" lang="zh-CN" altLang="en-US" sz="1300" b="0" i="0" u="none" strike="noStrike" kern="1200" cap="none" spc="100" normalizeH="0" baseline="0" noProof="1">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1pPr>
            <a:lvl2pPr marL="371475" indent="0">
              <a:buNone/>
              <a:defRPr sz="1625">
                <a:solidFill>
                  <a:schemeClr val="tx1">
                    <a:tint val="75000"/>
                  </a:schemeClr>
                </a:solidFill>
              </a:defRPr>
            </a:lvl2pPr>
            <a:lvl3pPr marL="742950" indent="0">
              <a:buNone/>
              <a:defRPr sz="1460">
                <a:solidFill>
                  <a:schemeClr val="tx1">
                    <a:tint val="75000"/>
                  </a:schemeClr>
                </a:solidFill>
              </a:defRPr>
            </a:lvl3pPr>
            <a:lvl4pPr marL="1114425" indent="0">
              <a:buNone/>
              <a:defRPr sz="1300">
                <a:solidFill>
                  <a:schemeClr val="tx1">
                    <a:tint val="75000"/>
                  </a:schemeClr>
                </a:solidFill>
              </a:defRPr>
            </a:lvl4pPr>
            <a:lvl5pPr marL="1485265" indent="0">
              <a:buNone/>
              <a:defRPr sz="1300">
                <a:solidFill>
                  <a:schemeClr val="tx1">
                    <a:tint val="75000"/>
                  </a:schemeClr>
                </a:solidFill>
              </a:defRPr>
            </a:lvl5pPr>
            <a:lvl6pPr marL="1856740" indent="0">
              <a:buNone/>
              <a:defRPr sz="1300">
                <a:solidFill>
                  <a:schemeClr val="tx1">
                    <a:tint val="75000"/>
                  </a:schemeClr>
                </a:solidFill>
              </a:defRPr>
            </a:lvl6pPr>
            <a:lvl7pPr marL="2228215" indent="0">
              <a:buNone/>
              <a:defRPr sz="1300">
                <a:solidFill>
                  <a:schemeClr val="tx1">
                    <a:tint val="75000"/>
                  </a:schemeClr>
                </a:solidFill>
              </a:defRPr>
            </a:lvl7pPr>
            <a:lvl8pPr marL="2599690" indent="0">
              <a:buNone/>
              <a:defRPr sz="1300">
                <a:solidFill>
                  <a:schemeClr val="tx1">
                    <a:tint val="75000"/>
                  </a:schemeClr>
                </a:solidFill>
              </a:defRPr>
            </a:lvl8pPr>
            <a:lvl9pPr marL="2971165" indent="0">
              <a:buNone/>
              <a:defRPr sz="1300">
                <a:solidFill>
                  <a:schemeClr val="tx1">
                    <a:tint val="75000"/>
                  </a:schemeClr>
                </a:solidFill>
              </a:defRPr>
            </a:lvl9pPr>
          </a:lstStyle>
          <a:p>
            <a:pPr lvl="0"/>
            <a:r>
              <a:rPr lang="zh-CN" altLang="en-US" dirty="0"/>
              <a:t>单击此处编辑母版文本样式</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8" name="组合 7"/>
          <p:cNvGrpSpPr/>
          <p:nvPr>
            <p:custDataLst>
              <p:tags r:id="rId2"/>
            </p:custDataLst>
          </p:nvPr>
        </p:nvGrpSpPr>
        <p:grpSpPr>
          <a:xfrm>
            <a:off x="-1" y="0"/>
            <a:ext cx="9903461" cy="6858000"/>
            <a:chOff x="-1" y="0"/>
            <a:chExt cx="12192001" cy="6858000"/>
          </a:xfrm>
        </p:grpSpPr>
        <p:pic>
          <p:nvPicPr>
            <p:cNvPr id="9" name="图片 8"/>
            <p:cNvPicPr>
              <a:picLocks noChangeAspect="1"/>
            </p:cNvPicPr>
            <p:nvPr userDrawn="1">
              <p:custDataLst>
                <p:tags r:id="rId3"/>
              </p:custDataLst>
            </p:nvPr>
          </p:nvPicPr>
          <p:blipFill rotWithShape="1">
            <a:blip r:embed="rId4" cstate="email"/>
            <a:srcRect/>
            <a:stretch>
              <a:fillRect/>
            </a:stretch>
          </p:blipFill>
          <p:spPr>
            <a:xfrm>
              <a:off x="-1" y="0"/>
              <a:ext cx="12192001" cy="6858000"/>
            </a:xfrm>
            <a:prstGeom prst="rect">
              <a:avLst/>
            </a:prstGeom>
          </p:spPr>
        </p:pic>
        <p:sp>
          <p:nvSpPr>
            <p:cNvPr id="10" name="矩形 9"/>
            <p:cNvSpPr/>
            <p:nvPr userDrawn="1">
              <p:custDataLst>
                <p:tags r:id="rId5"/>
              </p:custDataLst>
            </p:nvPr>
          </p:nvSpPr>
          <p:spPr>
            <a:xfrm>
              <a:off x="292054" y="304775"/>
              <a:ext cx="11607893" cy="624845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460">
                <a:latin typeface="Viner Hand ITC" panose="03070502030502020203" charset="0"/>
                <a:cs typeface="Viner Hand ITC" panose="03070502030502020203" charset="0"/>
                <a:sym typeface="+mn-ea"/>
              </a:endParaRPr>
            </a:p>
          </p:txBody>
        </p:sp>
        <p:pic>
          <p:nvPicPr>
            <p:cNvPr id="11" name="图片 10"/>
            <p:cNvPicPr>
              <a:picLocks noChangeAspect="1"/>
            </p:cNvPicPr>
            <p:nvPr userDrawn="1">
              <p:custDataLst>
                <p:tags r:id="rId6"/>
              </p:custDataLst>
            </p:nvPr>
          </p:nvPicPr>
          <p:blipFill rotWithShape="1">
            <a:blip r:embed="rId7"/>
            <a:srcRect/>
            <a:stretch>
              <a:fillRect/>
            </a:stretch>
          </p:blipFill>
          <p:spPr>
            <a:xfrm>
              <a:off x="0" y="47094"/>
              <a:ext cx="1126682" cy="898248"/>
            </a:xfrm>
            <a:prstGeom prst="rect">
              <a:avLst/>
            </a:prstGeom>
          </p:spPr>
        </p:pic>
      </p:grpSp>
      <p:sp>
        <p:nvSpPr>
          <p:cNvPr id="2" name="标题 1"/>
          <p:cNvSpPr>
            <a:spLocks noGrp="1"/>
          </p:cNvSpPr>
          <p:nvPr>
            <p:ph type="title"/>
            <p:custDataLst>
              <p:tags r:id="rId8"/>
            </p:custDataLst>
          </p:nvPr>
        </p:nvSpPr>
        <p:spPr>
          <a:xfrm>
            <a:off x="544140" y="443234"/>
            <a:ext cx="8815182" cy="441964"/>
          </a:xfrm>
        </p:spPr>
        <p:txBody>
          <a:bodyPr vert="horz" lIns="101600" tIns="38100" rIns="76200" bIns="38100" rtlCol="0" anchor="t" anchorCtr="0">
            <a:noAutofit/>
          </a:bodyPr>
          <a:lstStyle>
            <a:lvl1pPr marL="0" marR="0" lvl="0" algn="l" defTabSz="914400" rtl="0" eaLnBrk="1" fontAlgn="auto" latinLnBrk="0" hangingPunct="1">
              <a:lnSpc>
                <a:spcPct val="120000"/>
              </a:lnSpc>
              <a:buNone/>
              <a:defRPr kumimoji="0" lang="zh-CN" altLang="en-US" sz="1950" b="1" i="0" u="none" strike="noStrike" kern="1200" cap="none" spc="20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9"/>
            </p:custDataLst>
          </p:nvPr>
        </p:nvSpPr>
        <p:spPr>
          <a:xfrm>
            <a:off x="544179" y="952508"/>
            <a:ext cx="4291533" cy="5388907"/>
          </a:xfrm>
        </p:spPr>
        <p:txBody>
          <a:bodyPr vert="horz" lIns="101600" tIns="0" rIns="82550" bIns="0" rtlCol="0">
            <a:noAutofit/>
          </a:bodyPr>
          <a:lstStyle>
            <a:lvl1pPr marL="185420" marR="0" lvl="0"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1pPr>
            <a:lvl2pPr marL="556895" marR="0" lvl="1" indent="-18542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2pPr>
            <a:lvl3pPr marL="928370" marR="0" lvl="2"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3pPr>
            <a:lvl4pPr marL="1299845" marR="0" lvl="3"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4pPr>
            <a:lvl5pPr marL="1671320" marR="0" lvl="4"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10"/>
            </p:custDataLst>
          </p:nvPr>
        </p:nvSpPr>
        <p:spPr>
          <a:xfrm>
            <a:off x="5067788" y="952508"/>
            <a:ext cx="4291533" cy="5388907"/>
          </a:xfrm>
        </p:spPr>
        <p:txBody>
          <a:bodyPr>
            <a:noAutofit/>
          </a:bodyPr>
          <a:lstStyle>
            <a:lvl1pPr>
              <a:lnSpc>
                <a:spcPct val="120000"/>
              </a:lnSpc>
              <a:defRPr sz="1300" baseline="0">
                <a:solidFill>
                  <a:schemeClr val="tx1">
                    <a:lumMod val="85000"/>
                    <a:lumOff val="15000"/>
                  </a:schemeClr>
                </a:solidFill>
                <a:latin typeface="Arial" panose="020B0604020202020204" pitchFamily="34" charset="0"/>
                <a:ea typeface="幼圆" panose="02010509060101010101" pitchFamily="49" charset="-122"/>
              </a:defRPr>
            </a:lvl1pPr>
            <a:lvl2pPr>
              <a:lnSpc>
                <a:spcPct val="120000"/>
              </a:lnSpc>
              <a:defRPr sz="1300" baseline="0">
                <a:solidFill>
                  <a:schemeClr val="tx1">
                    <a:lumMod val="85000"/>
                    <a:lumOff val="15000"/>
                  </a:schemeClr>
                </a:solidFill>
                <a:latin typeface="Arial" panose="020B0604020202020204" pitchFamily="34" charset="0"/>
                <a:ea typeface="幼圆" panose="02010509060101010101" pitchFamily="49" charset="-122"/>
              </a:defRPr>
            </a:lvl2pPr>
            <a:lvl3pPr>
              <a:lnSpc>
                <a:spcPct val="120000"/>
              </a:lnSpc>
              <a:defRPr sz="1300" baseline="0">
                <a:solidFill>
                  <a:schemeClr val="tx1">
                    <a:lumMod val="85000"/>
                    <a:lumOff val="15000"/>
                  </a:schemeClr>
                </a:solidFill>
                <a:latin typeface="Arial" panose="020B0604020202020204" pitchFamily="34" charset="0"/>
                <a:ea typeface="幼圆" panose="02010509060101010101" pitchFamily="49" charset="-122"/>
              </a:defRPr>
            </a:lvl3pPr>
            <a:lvl4pPr>
              <a:lnSpc>
                <a:spcPct val="120000"/>
              </a:lnSpc>
              <a:defRPr sz="1300" baseline="0">
                <a:solidFill>
                  <a:schemeClr val="tx1">
                    <a:lumMod val="85000"/>
                    <a:lumOff val="15000"/>
                  </a:schemeClr>
                </a:solidFill>
                <a:latin typeface="Arial" panose="020B0604020202020204" pitchFamily="34" charset="0"/>
                <a:ea typeface="幼圆" panose="02010509060101010101" pitchFamily="49" charset="-122"/>
              </a:defRPr>
            </a:lvl4pPr>
            <a:lvl5pPr>
              <a:lnSpc>
                <a:spcPct val="120000"/>
              </a:lnSpc>
              <a:defRPr sz="1300"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p:txBody>
          <a:bodyPr/>
          <a:lstStyle>
            <a:lvl1pPr>
              <a:lnSpc>
                <a:spcPct val="120000"/>
              </a:lnSpc>
              <a:defRPr/>
            </a:lvl1pPr>
          </a:lstStyle>
          <a:p>
            <a:endParaRPr lang="zh-CN" altLang="en-US"/>
          </a:p>
        </p:txBody>
      </p:sp>
      <p:sp>
        <p:nvSpPr>
          <p:cNvPr id="7" name="灯片编号占位符 6"/>
          <p:cNvSpPr>
            <a:spLocks noGrp="1"/>
          </p:cNvSpPr>
          <p:nvPr>
            <p:ph type="sldNum" sz="quarter" idx="12"/>
            <p:custDataLst>
              <p:tags r:id="rId13"/>
            </p:custDataLst>
          </p:nvPr>
        </p:nvSpPr>
        <p:spPr/>
        <p:txBody>
          <a:bodyPr/>
          <a:lstStyle>
            <a:lvl1pPr>
              <a:lnSpc>
                <a:spcPct val="120000"/>
              </a:lnSpc>
              <a:defRPr/>
            </a:lvl1p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0" name="组合 9"/>
          <p:cNvGrpSpPr/>
          <p:nvPr>
            <p:custDataLst>
              <p:tags r:id="rId2"/>
            </p:custDataLst>
          </p:nvPr>
        </p:nvGrpSpPr>
        <p:grpSpPr>
          <a:xfrm>
            <a:off x="-1" y="0"/>
            <a:ext cx="9903461" cy="6858000"/>
            <a:chOff x="-1" y="0"/>
            <a:chExt cx="12192001" cy="6858000"/>
          </a:xfrm>
        </p:grpSpPr>
        <p:pic>
          <p:nvPicPr>
            <p:cNvPr id="11" name="图片 10"/>
            <p:cNvPicPr>
              <a:picLocks noChangeAspect="1"/>
            </p:cNvPicPr>
            <p:nvPr userDrawn="1">
              <p:custDataLst>
                <p:tags r:id="rId3"/>
              </p:custDataLst>
            </p:nvPr>
          </p:nvPicPr>
          <p:blipFill rotWithShape="1">
            <a:blip r:embed="rId4" cstate="email"/>
            <a:srcRect/>
            <a:stretch>
              <a:fillRect/>
            </a:stretch>
          </p:blipFill>
          <p:spPr>
            <a:xfrm>
              <a:off x="-1" y="0"/>
              <a:ext cx="12192001" cy="6858000"/>
            </a:xfrm>
            <a:prstGeom prst="rect">
              <a:avLst/>
            </a:prstGeom>
          </p:spPr>
        </p:pic>
        <p:sp>
          <p:nvSpPr>
            <p:cNvPr id="12" name="矩形 11"/>
            <p:cNvSpPr/>
            <p:nvPr userDrawn="1">
              <p:custDataLst>
                <p:tags r:id="rId5"/>
              </p:custDataLst>
            </p:nvPr>
          </p:nvSpPr>
          <p:spPr>
            <a:xfrm>
              <a:off x="292054" y="304775"/>
              <a:ext cx="11607893" cy="624845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460" baseline="0">
                <a:solidFill>
                  <a:schemeClr val="tx1">
                    <a:lumMod val="85000"/>
                    <a:lumOff val="15000"/>
                  </a:schemeClr>
                </a:solidFill>
                <a:latin typeface="Arial" panose="020B0604020202020204" pitchFamily="34" charset="0"/>
                <a:cs typeface="Viner Hand ITC" panose="03070502030502020203" charset="0"/>
                <a:sym typeface="+mn-ea"/>
              </a:endParaRPr>
            </a:p>
          </p:txBody>
        </p:sp>
        <p:pic>
          <p:nvPicPr>
            <p:cNvPr id="13" name="图片 12"/>
            <p:cNvPicPr>
              <a:picLocks noChangeAspect="1"/>
            </p:cNvPicPr>
            <p:nvPr userDrawn="1">
              <p:custDataLst>
                <p:tags r:id="rId6"/>
              </p:custDataLst>
            </p:nvPr>
          </p:nvPicPr>
          <p:blipFill rotWithShape="1">
            <a:blip r:embed="rId7"/>
            <a:srcRect/>
            <a:stretch>
              <a:fillRect/>
            </a:stretch>
          </p:blipFill>
          <p:spPr>
            <a:xfrm>
              <a:off x="0" y="47094"/>
              <a:ext cx="1126682" cy="898248"/>
            </a:xfrm>
            <a:prstGeom prst="rect">
              <a:avLst/>
            </a:prstGeom>
          </p:spPr>
        </p:pic>
      </p:grpSp>
      <p:sp>
        <p:nvSpPr>
          <p:cNvPr id="2" name="标题 1"/>
          <p:cNvSpPr>
            <a:spLocks noGrp="1"/>
          </p:cNvSpPr>
          <p:nvPr>
            <p:ph type="title"/>
            <p:custDataLst>
              <p:tags r:id="rId8"/>
            </p:custDataLst>
          </p:nvPr>
        </p:nvSpPr>
        <p:spPr>
          <a:xfrm>
            <a:off x="544140" y="443234"/>
            <a:ext cx="8815182" cy="441964"/>
          </a:xfrm>
        </p:spPr>
        <p:txBody>
          <a:bodyPr vert="horz" lIns="101600" tIns="38100" rIns="76200" bIns="38100" rtlCol="0" anchor="t" anchorCtr="0">
            <a:noAutofit/>
          </a:bodyPr>
          <a:lstStyle>
            <a:lvl1pPr marL="0" marR="0" lvl="0" algn="l" defTabSz="914400" rtl="0" eaLnBrk="1" fontAlgn="auto" latinLnBrk="0" hangingPunct="1">
              <a:lnSpc>
                <a:spcPct val="120000"/>
              </a:lnSpc>
              <a:buNone/>
              <a:defRPr kumimoji="0" lang="zh-CN" altLang="en-US" sz="1950" b="1" i="0" u="none" strike="noStrike" kern="1200" cap="none" spc="20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544179" y="952508"/>
            <a:ext cx="4291533" cy="381003"/>
          </a:xfrm>
        </p:spPr>
        <p:txBody>
          <a:bodyPr lIns="101600" tIns="38100" rIns="76200" bIns="38100" anchor="t" anchorCtr="0">
            <a:noAutofit/>
          </a:bodyPr>
          <a:lstStyle>
            <a:lvl1pPr marL="0" indent="0" eaLnBrk="1" fontAlgn="auto" latinLnBrk="0" hangingPunct="1">
              <a:lnSpc>
                <a:spcPct val="120000"/>
              </a:lnSpc>
              <a:spcAft>
                <a:spcPts val="0"/>
              </a:spcAft>
              <a:buNone/>
              <a:defRPr sz="1625" b="0" u="none" strike="noStrike" kern="1200" cap="none" spc="200" normalizeH="0" baseline="0">
                <a:solidFill>
                  <a:schemeClr val="tx1">
                    <a:lumMod val="85000"/>
                    <a:lumOff val="15000"/>
                  </a:schemeClr>
                </a:solidFill>
                <a:uFillTx/>
                <a:latin typeface="Arial" panose="020B0604020202020204" pitchFamily="34" charset="0"/>
                <a:ea typeface="幼圆" panose="02010509060101010101" pitchFamily="49" charset="-122"/>
              </a:defRPr>
            </a:lvl1pPr>
            <a:lvl2pPr marL="371475" indent="0">
              <a:buNone/>
              <a:defRPr sz="1625" b="1"/>
            </a:lvl2pPr>
            <a:lvl3pPr marL="742950" indent="0">
              <a:buNone/>
              <a:defRPr sz="1460" b="1"/>
            </a:lvl3pPr>
            <a:lvl4pPr marL="1114425" indent="0">
              <a:buNone/>
              <a:defRPr sz="1300" b="1"/>
            </a:lvl4pPr>
            <a:lvl5pPr marL="1485265" indent="0">
              <a:buNone/>
              <a:defRPr sz="1300" b="1"/>
            </a:lvl5pPr>
            <a:lvl6pPr marL="1856740" indent="0">
              <a:buNone/>
              <a:defRPr sz="1300" b="1"/>
            </a:lvl6pPr>
            <a:lvl7pPr marL="2228215" indent="0">
              <a:buNone/>
              <a:defRPr sz="1300" b="1"/>
            </a:lvl7pPr>
            <a:lvl8pPr marL="2599690" indent="0">
              <a:buNone/>
              <a:defRPr sz="1300" b="1"/>
            </a:lvl8pPr>
            <a:lvl9pPr marL="2971165" indent="0">
              <a:buNone/>
              <a:defRPr sz="13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544174" y="1406525"/>
            <a:ext cx="4291499" cy="4934752"/>
          </a:xfrm>
        </p:spPr>
        <p:txBody>
          <a:bodyPr vert="horz" lIns="101600" tIns="0" rIns="82550" bIns="0" rtlCol="0">
            <a:noAutofit/>
          </a:bodyPr>
          <a:lstStyle>
            <a:lvl1pPr marL="185420" marR="0" lvl="0"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1pPr>
            <a:lvl2pPr marL="556895" marR="0" lvl="1" indent="-18542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2pPr>
            <a:lvl3pPr marL="928370" marR="0" lvl="2"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3pPr>
            <a:lvl4pPr marL="1299845" marR="0" lvl="3"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4pPr>
            <a:lvl5pPr marL="1671320" marR="0" lvl="4"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5065248" y="952508"/>
            <a:ext cx="4291533" cy="381003"/>
          </a:xfrm>
        </p:spPr>
        <p:txBody>
          <a:bodyPr vert="horz" lIns="101600" tIns="38100" rIns="76200" bIns="38100" rtlCol="0" anchor="t" anchorCtr="0">
            <a:noAutofit/>
          </a:bodyPr>
          <a:lstStyle>
            <a:lvl1pPr marL="0" marR="0" lvl="0" indent="0" algn="l" defTabSz="914400" rtl="0" eaLnBrk="1" fontAlgn="auto" latinLnBrk="0" hangingPunct="1">
              <a:lnSpc>
                <a:spcPct val="120000"/>
              </a:lnSpc>
              <a:spcBef>
                <a:spcPts val="0"/>
              </a:spcBef>
              <a:spcAft>
                <a:spcPts val="0"/>
              </a:spcAft>
              <a:buFont typeface="Arial" panose="020B0604020202020204" pitchFamily="34" charset="0"/>
              <a:buNone/>
              <a:defRPr kumimoji="0" lang="zh-CN" altLang="en-US" sz="1625" b="0" i="0" u="none" strike="noStrike" kern="1200" cap="none" spc="20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1pPr>
            <a:lvl2pPr marL="371475" indent="0">
              <a:buNone/>
              <a:defRPr sz="1625" b="1"/>
            </a:lvl2pPr>
            <a:lvl3pPr marL="742950" indent="0">
              <a:buNone/>
              <a:defRPr sz="1460" b="1"/>
            </a:lvl3pPr>
            <a:lvl4pPr marL="1114425" indent="0">
              <a:buNone/>
              <a:defRPr sz="1300" b="1"/>
            </a:lvl4pPr>
            <a:lvl5pPr marL="1485265" indent="0">
              <a:buNone/>
              <a:defRPr sz="1300" b="1"/>
            </a:lvl5pPr>
            <a:lvl6pPr marL="1856740" indent="0">
              <a:buNone/>
              <a:defRPr sz="1300" b="1"/>
            </a:lvl6pPr>
            <a:lvl7pPr marL="2228215" indent="0">
              <a:buNone/>
              <a:defRPr sz="1300" b="1"/>
            </a:lvl7pPr>
            <a:lvl8pPr marL="2599690" indent="0">
              <a:buNone/>
              <a:defRPr sz="1300" b="1"/>
            </a:lvl8pPr>
            <a:lvl9pPr marL="2971165" indent="0">
              <a:buNone/>
              <a:defRPr sz="13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5065248" y="1406525"/>
            <a:ext cx="4291533" cy="4934752"/>
          </a:xfrm>
        </p:spPr>
        <p:txBody>
          <a:bodyPr vert="horz" lIns="101600" tIns="0" rIns="82550" bIns="0" rtlCol="0">
            <a:noAutofit/>
          </a:bodyPr>
          <a:lstStyle>
            <a:lvl1pPr marL="185420" marR="0" lvl="0"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1pPr>
            <a:lvl2pPr marL="556895" marR="0" lvl="1" indent="-18542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2pPr>
            <a:lvl3pPr marL="928370" marR="0" lvl="2"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3pPr>
            <a:lvl4pPr marL="1299845" marR="0" lvl="3"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4pPr>
            <a:lvl5pPr marL="1671320" marR="0" lvl="4"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p:txBody>
          <a:bodyPr/>
          <a:lstStyle>
            <a:lvl1pPr>
              <a:lnSpc>
                <a:spcPct val="120000"/>
              </a:lnSpc>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p:txBody>
          <a:bodyPr/>
          <a:lstStyle>
            <a:lvl1pPr>
              <a:lnSpc>
                <a:spcPct val="120000"/>
              </a:lnSpc>
              <a:defRPr baseline="0">
                <a:solidFill>
                  <a:schemeClr val="tx1">
                    <a:lumMod val="85000"/>
                    <a:lumOff val="15000"/>
                  </a:schemeClr>
                </a:solidFill>
                <a:latin typeface="Arial" panose="020B0604020202020204" pitchFamily="34" charset="0"/>
              </a:defRPr>
            </a:lvl1pPr>
          </a:lstStyle>
          <a:p>
            <a:endParaRPr lang="zh-CN" altLang="en-US"/>
          </a:p>
        </p:txBody>
      </p:sp>
      <p:sp>
        <p:nvSpPr>
          <p:cNvPr id="9" name="灯片编号占位符 8"/>
          <p:cNvSpPr>
            <a:spLocks noGrp="1"/>
          </p:cNvSpPr>
          <p:nvPr>
            <p:ph type="sldNum" sz="quarter" idx="12"/>
            <p:custDataLst>
              <p:tags r:id="rId15"/>
            </p:custDataLst>
          </p:nvPr>
        </p:nvSpPr>
        <p:spPr/>
        <p:txBody>
          <a:bodyPr/>
          <a:lstStyle>
            <a:lvl1pPr>
              <a:lnSpc>
                <a:spcPct val="120000"/>
              </a:lnSpc>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6" name="组合 5"/>
          <p:cNvGrpSpPr/>
          <p:nvPr>
            <p:custDataLst>
              <p:tags r:id="rId2"/>
            </p:custDataLst>
          </p:nvPr>
        </p:nvGrpSpPr>
        <p:grpSpPr>
          <a:xfrm>
            <a:off x="-1" y="0"/>
            <a:ext cx="9903461" cy="6858000"/>
            <a:chOff x="-1" y="0"/>
            <a:chExt cx="12192001" cy="6858000"/>
          </a:xfrm>
        </p:grpSpPr>
        <p:pic>
          <p:nvPicPr>
            <p:cNvPr id="7" name="图片 6"/>
            <p:cNvPicPr>
              <a:picLocks noChangeAspect="1"/>
            </p:cNvPicPr>
            <p:nvPr userDrawn="1">
              <p:custDataLst>
                <p:tags r:id="rId3"/>
              </p:custDataLst>
            </p:nvPr>
          </p:nvPicPr>
          <p:blipFill rotWithShape="1">
            <a:blip r:embed="rId4" cstate="email"/>
            <a:srcRect/>
            <a:stretch>
              <a:fillRect/>
            </a:stretch>
          </p:blipFill>
          <p:spPr>
            <a:xfrm>
              <a:off x="-1" y="0"/>
              <a:ext cx="12192001" cy="6858000"/>
            </a:xfrm>
            <a:prstGeom prst="rect">
              <a:avLst/>
            </a:prstGeom>
          </p:spPr>
        </p:pic>
        <p:sp>
          <p:nvSpPr>
            <p:cNvPr id="8" name="矩形 7"/>
            <p:cNvSpPr/>
            <p:nvPr userDrawn="1">
              <p:custDataLst>
                <p:tags r:id="rId5"/>
              </p:custDataLst>
            </p:nvPr>
          </p:nvSpPr>
          <p:spPr>
            <a:xfrm>
              <a:off x="292054" y="304775"/>
              <a:ext cx="11607893" cy="624845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460">
                <a:latin typeface="Viner Hand ITC" panose="03070502030502020203" charset="0"/>
                <a:cs typeface="Viner Hand ITC" panose="03070502030502020203" charset="0"/>
                <a:sym typeface="+mn-ea"/>
              </a:endParaRPr>
            </a:p>
          </p:txBody>
        </p:sp>
        <p:pic>
          <p:nvPicPr>
            <p:cNvPr id="9" name="图片 8"/>
            <p:cNvPicPr>
              <a:picLocks noChangeAspect="1"/>
            </p:cNvPicPr>
            <p:nvPr userDrawn="1">
              <p:custDataLst>
                <p:tags r:id="rId6"/>
              </p:custDataLst>
            </p:nvPr>
          </p:nvPicPr>
          <p:blipFill rotWithShape="1">
            <a:blip r:embed="rId7"/>
            <a:srcRect/>
            <a:stretch>
              <a:fillRect/>
            </a:stretch>
          </p:blipFill>
          <p:spPr>
            <a:xfrm>
              <a:off x="0" y="47094"/>
              <a:ext cx="1126682" cy="898248"/>
            </a:xfrm>
            <a:prstGeom prst="rect">
              <a:avLst/>
            </a:prstGeom>
          </p:spPr>
        </p:pic>
      </p:grpSp>
      <p:sp>
        <p:nvSpPr>
          <p:cNvPr id="2" name="标题 1"/>
          <p:cNvSpPr>
            <a:spLocks noGrp="1"/>
          </p:cNvSpPr>
          <p:nvPr>
            <p:ph type="title"/>
            <p:custDataLst>
              <p:tags r:id="rId8"/>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950" b="1" i="0" u="none" strike="noStrike" kern="1200" cap="none" spc="20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p>
            <a:endParaRPr lang="zh-CN" altLang="en-US"/>
          </a:p>
        </p:txBody>
      </p:sp>
      <p:sp>
        <p:nvSpPr>
          <p:cNvPr id="5" name="灯片编号占位符 4"/>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8" name="组合 7"/>
          <p:cNvGrpSpPr/>
          <p:nvPr>
            <p:custDataLst>
              <p:tags r:id="rId2"/>
            </p:custDataLst>
          </p:nvPr>
        </p:nvGrpSpPr>
        <p:grpSpPr>
          <a:xfrm>
            <a:off x="-1" y="0"/>
            <a:ext cx="9903461" cy="6858000"/>
            <a:chOff x="-1" y="0"/>
            <a:chExt cx="12192001" cy="6858000"/>
          </a:xfrm>
        </p:grpSpPr>
        <p:pic>
          <p:nvPicPr>
            <p:cNvPr id="9" name="图片 8"/>
            <p:cNvPicPr>
              <a:picLocks noChangeAspect="1"/>
            </p:cNvPicPr>
            <p:nvPr userDrawn="1">
              <p:custDataLst>
                <p:tags r:id="rId3"/>
              </p:custDataLst>
            </p:nvPr>
          </p:nvPicPr>
          <p:blipFill rotWithShape="1">
            <a:blip r:embed="rId4" cstate="email"/>
            <a:srcRect/>
            <a:stretch>
              <a:fillRect/>
            </a:stretch>
          </p:blipFill>
          <p:spPr>
            <a:xfrm>
              <a:off x="-1" y="0"/>
              <a:ext cx="12192001" cy="6858000"/>
            </a:xfrm>
            <a:prstGeom prst="rect">
              <a:avLst/>
            </a:prstGeom>
          </p:spPr>
        </p:pic>
        <p:sp>
          <p:nvSpPr>
            <p:cNvPr id="10" name="矩形 9"/>
            <p:cNvSpPr/>
            <p:nvPr userDrawn="1">
              <p:custDataLst>
                <p:tags r:id="rId5"/>
              </p:custDataLst>
            </p:nvPr>
          </p:nvSpPr>
          <p:spPr>
            <a:xfrm>
              <a:off x="292054" y="304775"/>
              <a:ext cx="11607893" cy="624845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460">
                <a:latin typeface="Viner Hand ITC" panose="03070502030502020203" charset="0"/>
                <a:cs typeface="Viner Hand ITC" panose="03070502030502020203" charset="0"/>
                <a:sym typeface="+mn-ea"/>
              </a:endParaRPr>
            </a:p>
          </p:txBody>
        </p:sp>
        <p:pic>
          <p:nvPicPr>
            <p:cNvPr id="11" name="图片 10"/>
            <p:cNvPicPr>
              <a:picLocks noChangeAspect="1"/>
            </p:cNvPicPr>
            <p:nvPr userDrawn="1">
              <p:custDataLst>
                <p:tags r:id="rId6"/>
              </p:custDataLst>
            </p:nvPr>
          </p:nvPicPr>
          <p:blipFill rotWithShape="1">
            <a:blip r:embed="rId7"/>
            <a:srcRect/>
            <a:stretch>
              <a:fillRect/>
            </a:stretch>
          </p:blipFill>
          <p:spPr>
            <a:xfrm>
              <a:off x="0" y="47094"/>
              <a:ext cx="1126682" cy="898248"/>
            </a:xfrm>
            <a:prstGeom prst="rect">
              <a:avLst/>
            </a:prstGeom>
          </p:spPr>
        </p:pic>
      </p:grpSp>
      <p:sp>
        <p:nvSpPr>
          <p:cNvPr id="2" name="标题 1"/>
          <p:cNvSpPr>
            <a:spLocks noGrp="1"/>
          </p:cNvSpPr>
          <p:nvPr>
            <p:ph type="title"/>
            <p:custDataLst>
              <p:tags r:id="rId8"/>
            </p:custDataLst>
          </p:nvPr>
        </p:nvSpPr>
        <p:spPr>
          <a:xfrm>
            <a:off x="544179" y="443234"/>
            <a:ext cx="8815182" cy="441964"/>
          </a:xfrm>
        </p:spPr>
        <p:txBody>
          <a:bodyPr vert="horz" lIns="101600" tIns="38100" rIns="76200" bIns="38100" rtlCol="0" anchor="t" anchorCtr="0">
            <a:noAutofit/>
          </a:bodyPr>
          <a:lstStyle>
            <a:lvl1pPr marL="0" marR="0" lvl="0" algn="l" defTabSz="914400" rtl="0" eaLnBrk="1" fontAlgn="auto" latinLnBrk="0" hangingPunct="1">
              <a:lnSpc>
                <a:spcPct val="120000"/>
              </a:lnSpc>
              <a:buNone/>
              <a:defRPr kumimoji="0" lang="zh-CN" altLang="en-US" sz="1950" b="1" i="0" u="none" strike="noStrike" kern="1200" cap="none" spc="20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544179" y="952508"/>
            <a:ext cx="4291533" cy="5388907"/>
          </a:xfrm>
        </p:spPr>
        <p:txBody>
          <a:bodyPr vert="horz" lIns="101600" tIns="0" rIns="82550" bIns="0" rtlCol="0">
            <a:noAutofit/>
          </a:bodyPr>
          <a:lstStyle>
            <a:lvl1pPr marL="0" marR="0" lvl="0" indent="0" algn="l" defTabSz="914400" rtl="0" eaLnBrk="1" fontAlgn="auto" latinLnBrk="0" hangingPunct="1">
              <a:lnSpc>
                <a:spcPct val="120000"/>
              </a:lnSpc>
              <a:spcBef>
                <a:spcPts val="0"/>
              </a:spcBef>
              <a:spcAft>
                <a:spcPts val="1000"/>
              </a:spcAft>
              <a:buFont typeface="Arial" panose="020B0604020202020204" pitchFamily="34" charset="0"/>
              <a:buNone/>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1pPr>
            <a:lvl2pPr marL="556895" marR="0" lvl="1" indent="-18542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300" b="0" i="0" u="none" strike="noStrike" kern="1200" cap="none" spc="150" normalizeH="0" baseline="0" noProof="1" dirty="0">
                <a:solidFill>
                  <a:schemeClr val="tx1"/>
                </a:solidFill>
                <a:uFillTx/>
                <a:latin typeface="+mn-lt"/>
                <a:ea typeface="+mn-ea"/>
                <a:cs typeface="+mn-cs"/>
                <a:sym typeface="+mn-ea"/>
              </a:defRPr>
            </a:lvl2pPr>
            <a:lvl3pPr marL="928370" marR="0" lvl="2" indent="-18542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solidFill>
                <a:uFillTx/>
                <a:latin typeface="+mn-lt"/>
                <a:ea typeface="+mn-ea"/>
                <a:cs typeface="+mn-cs"/>
                <a:sym typeface="+mn-ea"/>
              </a:defRPr>
            </a:lvl3pPr>
            <a:lvl4pPr marL="1299845" marR="0" lvl="3" indent="-18542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solidFill>
                <a:uFillTx/>
                <a:latin typeface="+mn-lt"/>
                <a:ea typeface="+mn-ea"/>
                <a:cs typeface="+mn-cs"/>
                <a:sym typeface="+mn-ea"/>
              </a:defRPr>
            </a:lvl4pPr>
            <a:lvl5pPr marL="1671320" marR="0" lvl="4" indent="-18542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5067827" y="952508"/>
            <a:ext cx="4291533" cy="5388907"/>
          </a:xfrm>
        </p:spPr>
        <p:txBody>
          <a:bodyPr vert="horz" lIns="101600" tIns="0" rIns="82550" bIns="0" rtlCol="0">
            <a:normAutofit/>
          </a:bodyPr>
          <a:lstStyle>
            <a:lvl1pPr marL="185420" marR="0" lvl="0" indent="-18542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300" b="0" i="0" u="none" strike="noStrike" kern="1200" cap="none" spc="15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p:txBody>
          <a:bodyPr/>
          <a:lstStyle>
            <a:lvl1pPr>
              <a:lnSpc>
                <a:spcPct val="120000"/>
              </a:lnSpc>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p:txBody>
          <a:bodyPr/>
          <a:lstStyle>
            <a:lvl1pPr>
              <a:lnSpc>
                <a:spcPct val="120000"/>
              </a:lnSpc>
              <a:defRPr/>
            </a:lvl1pPr>
          </a:lstStyle>
          <a:p>
            <a:endParaRPr lang="zh-CN" altLang="en-US" dirty="0"/>
          </a:p>
        </p:txBody>
      </p:sp>
      <p:sp>
        <p:nvSpPr>
          <p:cNvPr id="7" name="灯片编号占位符 6"/>
          <p:cNvSpPr>
            <a:spLocks noGrp="1"/>
          </p:cNvSpPr>
          <p:nvPr>
            <p:ph type="sldNum" sz="quarter" idx="12"/>
            <p:custDataLst>
              <p:tags r:id="rId13"/>
            </p:custDataLst>
          </p:nvPr>
        </p:nvSpPr>
        <p:spPr/>
        <p:txBody>
          <a:bodyPr/>
          <a:lstStyle>
            <a:lvl1pPr>
              <a:lnSpc>
                <a:spcPct val="120000"/>
              </a:lnSpc>
              <a:defRPr/>
            </a:lvl1p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grpSp>
        <p:nvGrpSpPr>
          <p:cNvPr id="7" name="组合 6"/>
          <p:cNvGrpSpPr/>
          <p:nvPr>
            <p:custDataLst>
              <p:tags r:id="rId2"/>
            </p:custDataLst>
          </p:nvPr>
        </p:nvGrpSpPr>
        <p:grpSpPr>
          <a:xfrm>
            <a:off x="-1" y="0"/>
            <a:ext cx="9903461" cy="6858000"/>
            <a:chOff x="-1" y="0"/>
            <a:chExt cx="12192001" cy="6858000"/>
          </a:xfrm>
        </p:grpSpPr>
        <p:pic>
          <p:nvPicPr>
            <p:cNvPr id="8" name="图片 7"/>
            <p:cNvPicPr>
              <a:picLocks noChangeAspect="1"/>
            </p:cNvPicPr>
            <p:nvPr userDrawn="1">
              <p:custDataLst>
                <p:tags r:id="rId3"/>
              </p:custDataLst>
            </p:nvPr>
          </p:nvPicPr>
          <p:blipFill rotWithShape="1">
            <a:blip r:embed="rId4" cstate="email"/>
            <a:srcRect/>
            <a:stretch>
              <a:fillRect/>
            </a:stretch>
          </p:blipFill>
          <p:spPr>
            <a:xfrm>
              <a:off x="-1" y="0"/>
              <a:ext cx="12192001" cy="6858000"/>
            </a:xfrm>
            <a:prstGeom prst="rect">
              <a:avLst/>
            </a:prstGeom>
          </p:spPr>
        </p:pic>
        <p:sp>
          <p:nvSpPr>
            <p:cNvPr id="9" name="矩形 8"/>
            <p:cNvSpPr/>
            <p:nvPr userDrawn="1">
              <p:custDataLst>
                <p:tags r:id="rId5"/>
              </p:custDataLst>
            </p:nvPr>
          </p:nvSpPr>
          <p:spPr>
            <a:xfrm>
              <a:off x="292054" y="304775"/>
              <a:ext cx="11607893" cy="624845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460">
                <a:latin typeface="Viner Hand ITC" panose="03070502030502020203" charset="0"/>
                <a:cs typeface="Viner Hand ITC" panose="03070502030502020203" charset="0"/>
                <a:sym typeface="+mn-ea"/>
              </a:endParaRPr>
            </a:p>
          </p:txBody>
        </p:sp>
        <p:pic>
          <p:nvPicPr>
            <p:cNvPr id="10" name="图片 9"/>
            <p:cNvPicPr>
              <a:picLocks noChangeAspect="1"/>
            </p:cNvPicPr>
            <p:nvPr userDrawn="1">
              <p:custDataLst>
                <p:tags r:id="rId6"/>
              </p:custDataLst>
            </p:nvPr>
          </p:nvPicPr>
          <p:blipFill rotWithShape="1">
            <a:blip r:embed="rId7"/>
            <a:srcRect/>
            <a:stretch>
              <a:fillRect/>
            </a:stretch>
          </p:blipFill>
          <p:spPr>
            <a:xfrm>
              <a:off x="0" y="47094"/>
              <a:ext cx="1126682" cy="898248"/>
            </a:xfrm>
            <a:prstGeom prst="rect">
              <a:avLst/>
            </a:prstGeom>
          </p:spPr>
        </p:pic>
      </p:grpSp>
      <p:sp>
        <p:nvSpPr>
          <p:cNvPr id="2" name="竖排标题 1"/>
          <p:cNvSpPr>
            <a:spLocks noGrp="1"/>
          </p:cNvSpPr>
          <p:nvPr>
            <p:ph type="title" orient="vert"/>
            <p:custDataLst>
              <p:tags r:id="rId8"/>
            </p:custDataLst>
          </p:nvPr>
        </p:nvSpPr>
        <p:spPr>
          <a:xfrm>
            <a:off x="8586845" y="952508"/>
            <a:ext cx="772476" cy="5388907"/>
          </a:xfrm>
        </p:spPr>
        <p:txBody>
          <a:bodyPr vert="eaVert" lIns="101600" tIns="38100" rIns="76200" bIns="38100" rtlCol="0" anchor="ctr" anchorCtr="0">
            <a:noAutofit/>
          </a:bodyPr>
          <a:lstStyle>
            <a:lvl1pPr marL="0" marR="0" lvl="0" algn="l" defTabSz="914400" rtl="0" eaLnBrk="1" fontAlgn="auto" latinLnBrk="0" hangingPunct="1">
              <a:lnSpc>
                <a:spcPct val="120000"/>
              </a:lnSpc>
              <a:spcAft>
                <a:spcPts val="0"/>
              </a:spcAft>
              <a:buNone/>
              <a:defRPr kumimoji="0" lang="zh-CN" altLang="en-US" sz="1950" b="1" i="0" u="none" strike="noStrike" kern="1200" cap="none" spc="200" normalizeH="0" baseline="0" noProof="1" dirty="0">
                <a:solidFill>
                  <a:schemeClr val="tx1">
                    <a:lumMod val="85000"/>
                    <a:lumOff val="15000"/>
                  </a:schemeClr>
                </a:solidFill>
                <a:uFillTx/>
                <a:latin typeface="Arial" panose="020B060402020202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544174" y="952500"/>
            <a:ext cx="7983285" cy="5388907"/>
          </a:xfrm>
        </p:spPr>
        <p:txBody>
          <a:bodyPr vert="eaVert"/>
          <a:lstStyle>
            <a:lvl1pPr indent="0" eaLnBrk="1" fontAlgn="auto" latinLnBrk="0" hangingPunct="1">
              <a:lnSpc>
                <a:spcPct val="120000"/>
              </a:lnSpc>
              <a:defRPr baseline="0">
                <a:solidFill>
                  <a:schemeClr val="tx1">
                    <a:lumMod val="85000"/>
                    <a:lumOff val="15000"/>
                  </a:schemeClr>
                </a:solidFill>
                <a:latin typeface="Arial" panose="020B0604020202020204" pitchFamily="34" charset="0"/>
                <a:ea typeface="幼圆" panose="02010509060101010101" pitchFamily="49" charset="-122"/>
              </a:defRPr>
            </a:lvl1pPr>
            <a:lvl2pPr indent="0" eaLnBrk="1" fontAlgn="auto" latinLnBrk="0" hangingPunct="1">
              <a:lnSpc>
                <a:spcPct val="120000"/>
              </a:lnSpc>
              <a:defRPr baseline="0">
                <a:solidFill>
                  <a:schemeClr val="tx1">
                    <a:lumMod val="85000"/>
                    <a:lumOff val="15000"/>
                  </a:schemeClr>
                </a:solidFill>
                <a:latin typeface="Arial" panose="020B0604020202020204" pitchFamily="34" charset="0"/>
                <a:ea typeface="幼圆" panose="02010509060101010101" pitchFamily="49" charset="-122"/>
              </a:defRPr>
            </a:lvl2pPr>
            <a:lvl3pPr indent="0" eaLnBrk="1" fontAlgn="auto" latinLnBrk="0" hangingPunct="1">
              <a:lnSpc>
                <a:spcPct val="120000"/>
              </a:lnSpc>
              <a:defRPr baseline="0">
                <a:solidFill>
                  <a:schemeClr val="tx1">
                    <a:lumMod val="85000"/>
                    <a:lumOff val="15000"/>
                  </a:schemeClr>
                </a:solidFill>
                <a:latin typeface="Arial" panose="020B0604020202020204" pitchFamily="34" charset="0"/>
                <a:ea typeface="幼圆" panose="02010509060101010101" pitchFamily="49" charset="-122"/>
              </a:defRPr>
            </a:lvl3pPr>
            <a:lvl4pPr indent="0" eaLnBrk="1" fontAlgn="auto" latinLnBrk="0" hangingPunct="1">
              <a:lnSpc>
                <a:spcPct val="120000"/>
              </a:lnSpc>
              <a:defRPr baseline="0">
                <a:solidFill>
                  <a:schemeClr val="tx1">
                    <a:lumMod val="85000"/>
                    <a:lumOff val="15000"/>
                  </a:schemeClr>
                </a:solidFill>
                <a:latin typeface="Arial" panose="020B0604020202020204" pitchFamily="34" charset="0"/>
                <a:ea typeface="幼圆" panose="02010509060101010101" pitchFamily="49" charset="-122"/>
              </a:defRPr>
            </a:lvl4pPr>
            <a:lvl5pPr indent="0" eaLnBrk="1" fontAlgn="auto" latinLnBrk="0" hangingPunct="1">
              <a:lnSpc>
                <a:spcPct val="120000"/>
              </a:lnSpc>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lvl1pPr>
              <a:lnSpc>
                <a:spcPct val="120000"/>
              </a:lnSpc>
              <a:defRPr/>
            </a:lvl1pPr>
          </a:lstStyle>
          <a:p>
            <a:endParaRPr lang="zh-CN" altLang="en-US"/>
          </a:p>
        </p:txBody>
      </p:sp>
      <p:sp>
        <p:nvSpPr>
          <p:cNvPr id="6" name="灯片编号占位符 5"/>
          <p:cNvSpPr>
            <a:spLocks noGrp="1"/>
          </p:cNvSpPr>
          <p:nvPr>
            <p:ph type="sldNum" sz="quarter" idx="12"/>
            <p:custDataLst>
              <p:tags r:id="rId12"/>
            </p:custDataLst>
          </p:nvPr>
        </p:nvSpPr>
        <p:spPr/>
        <p:txBody>
          <a:bodyPr/>
          <a:lstStyle>
            <a:lvl1pPr>
              <a:lnSpc>
                <a:spcPct val="120000"/>
              </a:lnSpc>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grpSp>
        <p:nvGrpSpPr>
          <p:cNvPr id="6" name="组合 5"/>
          <p:cNvGrpSpPr/>
          <p:nvPr>
            <p:custDataLst>
              <p:tags r:id="rId2"/>
            </p:custDataLst>
          </p:nvPr>
        </p:nvGrpSpPr>
        <p:grpSpPr>
          <a:xfrm>
            <a:off x="-1" y="0"/>
            <a:ext cx="9903461" cy="6858000"/>
            <a:chOff x="-1" y="0"/>
            <a:chExt cx="12192001" cy="6858000"/>
          </a:xfrm>
        </p:grpSpPr>
        <p:pic>
          <p:nvPicPr>
            <p:cNvPr id="8" name="图片 7"/>
            <p:cNvPicPr>
              <a:picLocks noChangeAspect="1"/>
            </p:cNvPicPr>
            <p:nvPr userDrawn="1">
              <p:custDataLst>
                <p:tags r:id="rId3"/>
              </p:custDataLst>
            </p:nvPr>
          </p:nvPicPr>
          <p:blipFill rotWithShape="1">
            <a:blip r:embed="rId4" cstate="email"/>
            <a:srcRect/>
            <a:stretch>
              <a:fillRect/>
            </a:stretch>
          </p:blipFill>
          <p:spPr>
            <a:xfrm>
              <a:off x="-1" y="0"/>
              <a:ext cx="12192001" cy="6858000"/>
            </a:xfrm>
            <a:prstGeom prst="rect">
              <a:avLst/>
            </a:prstGeom>
          </p:spPr>
        </p:pic>
        <p:sp>
          <p:nvSpPr>
            <p:cNvPr id="9" name="矩形 8"/>
            <p:cNvSpPr/>
            <p:nvPr userDrawn="1">
              <p:custDataLst>
                <p:tags r:id="rId5"/>
              </p:custDataLst>
            </p:nvPr>
          </p:nvSpPr>
          <p:spPr>
            <a:xfrm>
              <a:off x="292054" y="304775"/>
              <a:ext cx="11607893" cy="624845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460">
                <a:latin typeface="Viner Hand ITC" panose="03070502030502020203" charset="0"/>
                <a:cs typeface="Viner Hand ITC" panose="03070502030502020203" charset="0"/>
                <a:sym typeface="+mn-ea"/>
              </a:endParaRPr>
            </a:p>
          </p:txBody>
        </p:sp>
        <p:pic>
          <p:nvPicPr>
            <p:cNvPr id="10" name="图片 9"/>
            <p:cNvPicPr>
              <a:picLocks noChangeAspect="1"/>
            </p:cNvPicPr>
            <p:nvPr userDrawn="1">
              <p:custDataLst>
                <p:tags r:id="rId6"/>
              </p:custDataLst>
            </p:nvPr>
          </p:nvPicPr>
          <p:blipFill rotWithShape="1">
            <a:blip r:embed="rId7"/>
            <a:srcRect/>
            <a:stretch>
              <a:fillRect/>
            </a:stretch>
          </p:blipFill>
          <p:spPr>
            <a:xfrm>
              <a:off x="0" y="47094"/>
              <a:ext cx="1126682" cy="898248"/>
            </a:xfrm>
            <a:prstGeom prst="rect">
              <a:avLst/>
            </a:prstGeom>
          </p:spPr>
        </p:pic>
      </p:gr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544179" y="952508"/>
            <a:ext cx="8815182" cy="5388907"/>
          </a:xfrm>
        </p:spPr>
        <p:txBody>
          <a:bodyPr/>
          <a:lstStyle>
            <a:lvl1pPr>
              <a:defRPr baseline="0">
                <a:latin typeface="Arial" panose="020B0604020202020204" pitchFamily="34" charset="0"/>
                <a:ea typeface="幼圆" panose="02010509060101010101" pitchFamily="49" charset="-122"/>
              </a:defRPr>
            </a:lvl1pPr>
            <a:lvl2pPr>
              <a:defRPr baseline="0">
                <a:latin typeface="Arial" panose="020B0604020202020204" pitchFamily="34" charset="0"/>
                <a:ea typeface="幼圆" panose="02010509060101010101" pitchFamily="49" charset="-122"/>
              </a:defRPr>
            </a:lvl2pPr>
            <a:lvl3pPr>
              <a:defRPr baseline="0">
                <a:latin typeface="Arial" panose="020B0604020202020204" pitchFamily="34" charset="0"/>
                <a:ea typeface="幼圆" panose="02010509060101010101" pitchFamily="49" charset="-122"/>
              </a:defRPr>
            </a:lvl3pPr>
            <a:lvl4pPr>
              <a:defRPr baseline="0">
                <a:latin typeface="Arial" panose="020B0604020202020204" pitchFamily="34" charset="0"/>
                <a:ea typeface="幼圆" panose="02010509060101010101" pitchFamily="49" charset="-122"/>
              </a:defRPr>
            </a:lvl4pPr>
            <a:lvl5pPr>
              <a:defRPr baseline="0">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矩形 5"/>
          <p:cNvSpPr/>
          <p:nvPr>
            <p:custDataLst>
              <p:tags r:id="rId3"/>
            </p:custDataLst>
          </p:nvPr>
        </p:nvSpPr>
        <p:spPr>
          <a:xfrm>
            <a:off x="2050824" y="2026056"/>
            <a:ext cx="5801807" cy="1793796"/>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sp>
        <p:nvSpPr>
          <p:cNvPr id="7" name="矩形 6"/>
          <p:cNvSpPr/>
          <p:nvPr>
            <p:custDataLst>
              <p:tags r:id="rId4"/>
            </p:custDataLst>
          </p:nvPr>
        </p:nvSpPr>
        <p:spPr>
          <a:xfrm rot="21430005">
            <a:off x="2166522" y="2026056"/>
            <a:ext cx="5570412" cy="1793796"/>
          </a:xfrm>
          <a:prstGeom prst="rect">
            <a:avLst/>
          </a:prstGeom>
          <a:solidFill>
            <a:schemeClr val="bg2"/>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pic>
        <p:nvPicPr>
          <p:cNvPr id="9" name="图片 8"/>
          <p:cNvPicPr>
            <a:picLocks noChangeAspect="1"/>
          </p:cNvPicPr>
          <p:nvPr>
            <p:custDataLst>
              <p:tags r:id="rId5"/>
            </p:custDataLst>
          </p:nvPr>
        </p:nvPicPr>
        <p:blipFill rotWithShape="1">
          <a:blip r:embed="rId6" cstate="email"/>
          <a:srcRect/>
          <a:stretch>
            <a:fillRect/>
          </a:stretch>
        </p:blipFill>
        <p:spPr>
          <a:xfrm>
            <a:off x="79765" y="0"/>
            <a:ext cx="3602384" cy="3535680"/>
          </a:xfrm>
          <a:prstGeom prst="rect">
            <a:avLst/>
          </a:prstGeom>
        </p:spPr>
      </p:pic>
      <p:sp>
        <p:nvSpPr>
          <p:cNvPr id="2" name="标题 1"/>
          <p:cNvSpPr>
            <a:spLocks noGrp="1"/>
          </p:cNvSpPr>
          <p:nvPr>
            <p:ph type="title" hasCustomPrompt="1"/>
            <p:custDataLst>
              <p:tags r:id="rId7"/>
            </p:custDataLst>
          </p:nvPr>
        </p:nvSpPr>
        <p:spPr>
          <a:xfrm>
            <a:off x="3210644" y="2339765"/>
            <a:ext cx="3482782" cy="1324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500" b="0" i="0" u="none" strike="noStrike" kern="1200" cap="none" spc="0" normalizeH="0" baseline="0" noProof="1" dirty="0">
                <a:solidFill>
                  <a:schemeClr val="accent1"/>
                </a:solidFill>
                <a:uFillTx/>
                <a:latin typeface="Arial" panose="020B0604020202020204" pitchFamily="34" charset="0"/>
                <a:ea typeface="汉仪乐喵体W"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矩形 8"/>
          <p:cNvSpPr/>
          <p:nvPr>
            <p:custDataLst>
              <p:tags r:id="rId3"/>
            </p:custDataLst>
          </p:nvPr>
        </p:nvSpPr>
        <p:spPr>
          <a:xfrm>
            <a:off x="8092664" y="6504071"/>
            <a:ext cx="153674" cy="168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sp>
        <p:nvSpPr>
          <p:cNvPr id="10" name="矩形 9"/>
          <p:cNvSpPr/>
          <p:nvPr>
            <p:custDataLst>
              <p:tags r:id="rId4"/>
            </p:custDataLst>
          </p:nvPr>
        </p:nvSpPr>
        <p:spPr>
          <a:xfrm>
            <a:off x="8318906" y="6504071"/>
            <a:ext cx="153674" cy="168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sp>
        <p:nvSpPr>
          <p:cNvPr id="11" name="矩形 10"/>
          <p:cNvSpPr/>
          <p:nvPr>
            <p:custDataLst>
              <p:tags r:id="rId5"/>
            </p:custDataLst>
          </p:nvPr>
        </p:nvSpPr>
        <p:spPr>
          <a:xfrm>
            <a:off x="8545149" y="6504071"/>
            <a:ext cx="153674" cy="168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sp>
        <p:nvSpPr>
          <p:cNvPr id="12" name="矩形 11"/>
          <p:cNvSpPr/>
          <p:nvPr>
            <p:custDataLst>
              <p:tags r:id="rId6"/>
            </p:custDataLst>
          </p:nvPr>
        </p:nvSpPr>
        <p:spPr>
          <a:xfrm>
            <a:off x="8779929" y="6504071"/>
            <a:ext cx="888324" cy="168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sp>
        <p:nvSpPr>
          <p:cNvPr id="2" name="标题 1"/>
          <p:cNvSpPr>
            <a:spLocks noGrp="1"/>
          </p:cNvSpPr>
          <p:nvPr>
            <p:ph type="title"/>
            <p:custDataLst>
              <p:tags r:id="rId7"/>
            </p:custDataLst>
          </p:nvPr>
        </p:nvSpPr>
        <p:spPr/>
        <p:txBody>
          <a:bodyPr anchor="ctr">
            <a:normAutofit/>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3"/>
            </p:custDataLst>
          </p:nvPr>
        </p:nvSpPr>
        <p:spPr>
          <a:xfrm>
            <a:off x="1041033" y="1249200"/>
            <a:ext cx="7819445" cy="723600"/>
          </a:xfrm>
        </p:spPr>
        <p:txBody>
          <a:bodyPr anchor="ctr">
            <a:normAutofit/>
          </a:bodyPr>
          <a:lstStyle>
            <a:lvl1pPr>
              <a:defRPr sz="2600"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4"/>
            </p:custDataLst>
          </p:nvPr>
        </p:nvSpPr>
        <p:spPr>
          <a:xfrm>
            <a:off x="1040637" y="2163600"/>
            <a:ext cx="7819607" cy="34452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矩形 7"/>
          <p:cNvSpPr/>
          <p:nvPr>
            <p:custDataLst>
              <p:tags r:id="rId3"/>
            </p:custDataLst>
          </p:nvPr>
        </p:nvSpPr>
        <p:spPr>
          <a:xfrm>
            <a:off x="0" y="0"/>
            <a:ext cx="3918056"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460" baseline="0" dirty="0">
              <a:latin typeface="Arial" panose="020B0604020202020204" pitchFamily="34" charset="0"/>
              <a:sym typeface="+mn-ea"/>
            </a:endParaRPr>
          </a:p>
        </p:txBody>
      </p:sp>
      <p:sp>
        <p:nvSpPr>
          <p:cNvPr id="2" name="标题 1"/>
          <p:cNvSpPr>
            <a:spLocks noGrp="1"/>
          </p:cNvSpPr>
          <p:nvPr>
            <p:ph type="title" hasCustomPrompt="1"/>
            <p:custDataLst>
              <p:tags r:id="rId4"/>
            </p:custDataLst>
          </p:nvPr>
        </p:nvSpPr>
        <p:spPr>
          <a:xfrm>
            <a:off x="473729" y="770400"/>
            <a:ext cx="3216675" cy="882000"/>
          </a:xfrm>
        </p:spPr>
        <p:txBody>
          <a:bodyPr anchor="ctr">
            <a:normAutofit/>
          </a:bodyPr>
          <a:lstStyle>
            <a:lvl1pPr>
              <a:defRPr sz="2925" baseline="0">
                <a:latin typeface="Arial" panose="020B0604020202020204" pitchFamily="34" charset="0"/>
                <a:ea typeface="幼圆" panose="02010509060101010101" pitchFamily="49"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latin typeface="Arial" panose="020B0604020202020204" pitchFamily="34" charset="0"/>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476653" y="1764000"/>
            <a:ext cx="3213751" cy="4093200"/>
          </a:xfrm>
        </p:spPr>
        <p:txBody>
          <a:bodyPr/>
          <a:lstStyle>
            <a:lvl1pPr>
              <a:defRPr baseline="0">
                <a:latin typeface="Arial" panose="020B0604020202020204" pitchFamily="34" charset="0"/>
                <a:ea typeface="幼圆" panose="02010509060101010101" pitchFamily="49" charset="-122"/>
              </a:defRPr>
            </a:lvl1pPr>
            <a:lvl2pPr>
              <a:defRPr baseline="0">
                <a:latin typeface="Arial" panose="020B0604020202020204" pitchFamily="34" charset="0"/>
                <a:ea typeface="幼圆" panose="02010509060101010101" pitchFamily="49" charset="-122"/>
              </a:defRPr>
            </a:lvl2pPr>
            <a:lvl3pPr>
              <a:defRPr baseline="0">
                <a:latin typeface="Arial" panose="020B0604020202020204" pitchFamily="34" charset="0"/>
                <a:ea typeface="幼圆" panose="02010509060101010101" pitchFamily="49" charset="-122"/>
              </a:defRPr>
            </a:lvl3pPr>
            <a:lvl4pPr>
              <a:defRPr baseline="0">
                <a:latin typeface="Arial" panose="020B0604020202020204" pitchFamily="34" charset="0"/>
                <a:ea typeface="幼圆" panose="02010509060101010101" pitchFamily="49" charset="-122"/>
              </a:defRPr>
            </a:lvl4pPr>
            <a:lvl5pPr>
              <a:defRPr baseline="0">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4143662" y="769938"/>
            <a:ext cx="5263650" cy="5087937"/>
          </a:xfrm>
        </p:spPr>
        <p:txBody>
          <a:bodyPr/>
          <a:lstStyle>
            <a:lvl1pPr>
              <a:defRPr baseline="0">
                <a:latin typeface="Arial" panose="020B0604020202020204" pitchFamily="34" charset="0"/>
                <a:ea typeface="幼圆" panose="02010509060101010101" pitchFamily="49" charset="-122"/>
              </a:defRPr>
            </a:lvl1pPr>
            <a:lvl2pPr>
              <a:defRPr baseline="0">
                <a:latin typeface="Arial" panose="020B0604020202020204" pitchFamily="34" charset="0"/>
                <a:ea typeface="幼圆" panose="02010509060101010101" pitchFamily="49" charset="-122"/>
              </a:defRPr>
            </a:lvl2pPr>
            <a:lvl3pPr>
              <a:defRPr baseline="0">
                <a:latin typeface="Arial" panose="020B0604020202020204" pitchFamily="34" charset="0"/>
                <a:ea typeface="幼圆" panose="02010509060101010101" pitchFamily="49" charset="-122"/>
              </a:defRPr>
            </a:lvl3pPr>
            <a:lvl4pPr>
              <a:defRPr baseline="0">
                <a:latin typeface="Arial" panose="020B0604020202020204" pitchFamily="34" charset="0"/>
                <a:ea typeface="幼圆" panose="02010509060101010101" pitchFamily="49" charset="-122"/>
              </a:defRPr>
            </a:lvl4pPr>
            <a:lvl5pPr>
              <a:defRPr baseline="0">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14" name="图片 13"/>
          <p:cNvPicPr>
            <a:picLocks noChangeAspect="1"/>
          </p:cNvPicPr>
          <p:nvPr>
            <p:custDataLst>
              <p:tags r:id="rId10"/>
            </p:custDataLst>
          </p:nvPr>
        </p:nvPicPr>
        <p:blipFill rotWithShape="1">
          <a:blip r:embed="rId11"/>
          <a:srcRect/>
          <a:stretch>
            <a:fillRect/>
          </a:stretch>
        </p:blipFill>
        <p:spPr>
          <a:xfrm>
            <a:off x="0" y="47094"/>
            <a:ext cx="915194" cy="898248"/>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矩形 9"/>
          <p:cNvSpPr/>
          <p:nvPr>
            <p:custDataLst>
              <p:tags r:id="rId3"/>
            </p:custDataLst>
          </p:nvPr>
        </p:nvSpPr>
        <p:spPr>
          <a:xfrm>
            <a:off x="0" y="0"/>
            <a:ext cx="990346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460">
              <a:sym typeface="+mn-ea"/>
            </a:endParaRPr>
          </a:p>
        </p:txBody>
      </p:sp>
      <p:sp>
        <p:nvSpPr>
          <p:cNvPr id="2" name="标题 1"/>
          <p:cNvSpPr>
            <a:spLocks noGrp="1"/>
          </p:cNvSpPr>
          <p:nvPr>
            <p:ph type="title"/>
            <p:custDataLst>
              <p:tags r:id="rId4"/>
            </p:custDataLst>
          </p:nvPr>
        </p:nvSpPr>
        <p:spPr>
          <a:xfrm>
            <a:off x="497123" y="781200"/>
            <a:ext cx="8916038" cy="626400"/>
          </a:xfrm>
        </p:spPr>
        <p:txBody>
          <a:bodyPr anchor="ctr">
            <a:normAutofit/>
          </a:bodyPr>
          <a:lstStyle>
            <a:lvl1pPr algn="ctr">
              <a:defRPr sz="2925" baseline="0">
                <a:latin typeface="Arial" panose="020B0604020202020204" pitchFamily="34" charset="0"/>
                <a:ea typeface="幼圆"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497123" y="1659600"/>
            <a:ext cx="8915693" cy="828000"/>
          </a:xfrm>
        </p:spPr>
        <p:txBody>
          <a:bodyPr/>
          <a:lstStyle>
            <a:lvl1pPr algn="ctr">
              <a:defRPr baseline="0">
                <a:latin typeface="Arial" panose="020B0604020202020204" pitchFamily="34" charset="0"/>
                <a:ea typeface="幼圆" panose="02010509060101010101" pitchFamily="49"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9"/>
            </p:custDataLst>
          </p:nvPr>
        </p:nvSpPr>
        <p:spPr>
          <a:xfrm>
            <a:off x="497752" y="2808000"/>
            <a:ext cx="8907266" cy="3430800"/>
          </a:xfrm>
        </p:spPr>
        <p:txBody>
          <a:bodyPr/>
          <a:lstStyle>
            <a:lvl1pPr>
              <a:defRPr baseline="0">
                <a:latin typeface="Arial" panose="020B0604020202020204" pitchFamily="34" charset="0"/>
                <a:ea typeface="幼圆" panose="02010509060101010101" pitchFamily="49" charset="-122"/>
              </a:defRPr>
            </a:lvl1pPr>
            <a:lvl2pPr>
              <a:defRPr baseline="0">
                <a:latin typeface="Arial" panose="020B0604020202020204" pitchFamily="34" charset="0"/>
                <a:ea typeface="幼圆" panose="02010509060101010101" pitchFamily="49" charset="-122"/>
              </a:defRPr>
            </a:lvl2pPr>
            <a:lvl3pPr>
              <a:defRPr baseline="0">
                <a:latin typeface="Arial" panose="020B0604020202020204" pitchFamily="34" charset="0"/>
                <a:ea typeface="幼圆" panose="02010509060101010101" pitchFamily="49" charset="-122"/>
              </a:defRPr>
            </a:lvl3pPr>
            <a:lvl4pPr>
              <a:defRPr baseline="0">
                <a:latin typeface="Arial" panose="020B0604020202020204" pitchFamily="34" charset="0"/>
                <a:ea typeface="幼圆" panose="02010509060101010101" pitchFamily="49" charset="-122"/>
              </a:defRPr>
            </a:lvl4pPr>
            <a:lvl5pPr>
              <a:defRPr baseline="0">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18" name="图片 17"/>
          <p:cNvPicPr>
            <a:picLocks noChangeAspect="1"/>
          </p:cNvPicPr>
          <p:nvPr>
            <p:custDataLst>
              <p:tags r:id="rId10"/>
            </p:custDataLst>
          </p:nvPr>
        </p:nvPicPr>
        <p:blipFill rotWithShape="1">
          <a:blip r:embed="rId11"/>
          <a:srcRect/>
          <a:stretch>
            <a:fillRect/>
          </a:stretch>
        </p:blipFill>
        <p:spPr>
          <a:xfrm>
            <a:off x="0" y="47094"/>
            <a:ext cx="915194" cy="898248"/>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blipFill rotWithShape="1">
          <a:blip r:embed="rId2"/>
          <a:stretch>
            <a:fillRect/>
          </a:stretch>
        </a:blipFill>
        <a:effectLst/>
      </p:bgPr>
    </p:bg>
    <p:spTree>
      <p:nvGrpSpPr>
        <p:cNvPr id="1" name=""/>
        <p:cNvGrpSpPr/>
        <p:nvPr/>
      </p:nvGrpSpPr>
      <p:grpSpPr>
        <a:xfrm>
          <a:off x="0" y="0"/>
          <a:ext cx="0" cy="0"/>
          <a:chOff x="0" y="0"/>
          <a:chExt cx="0" cy="0"/>
        </a:xfrm>
      </p:grpSpPr>
      <p:sp>
        <p:nvSpPr>
          <p:cNvPr id="12" name="矩形 11"/>
          <p:cNvSpPr/>
          <p:nvPr>
            <p:custDataLst>
              <p:tags r:id="rId3"/>
            </p:custDataLst>
          </p:nvPr>
        </p:nvSpPr>
        <p:spPr>
          <a:xfrm>
            <a:off x="240365" y="304800"/>
            <a:ext cx="9428919" cy="62484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460">
              <a:latin typeface="Viner Hand ITC" panose="03070502030502020203" charset="0"/>
              <a:cs typeface="Viner Hand ITC" panose="03070502030502020203" charset="0"/>
              <a:sym typeface="+mn-ea"/>
            </a:endParaRPr>
          </a:p>
        </p:txBody>
      </p:sp>
      <p:sp>
        <p:nvSpPr>
          <p:cNvPr id="8" name="矩形 7"/>
          <p:cNvSpPr/>
          <p:nvPr>
            <p:custDataLst>
              <p:tags r:id="rId4"/>
            </p:custDataLst>
          </p:nvPr>
        </p:nvSpPr>
        <p:spPr>
          <a:xfrm>
            <a:off x="0" y="5029201"/>
            <a:ext cx="990346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460">
              <a:sym typeface="+mn-ea"/>
            </a:endParaRPr>
          </a:p>
        </p:txBody>
      </p:sp>
      <p:sp>
        <p:nvSpPr>
          <p:cNvPr id="2" name="标题 1"/>
          <p:cNvSpPr>
            <a:spLocks noGrp="1"/>
          </p:cNvSpPr>
          <p:nvPr>
            <p:ph type="title"/>
            <p:custDataLst>
              <p:tags r:id="rId5"/>
            </p:custDataLst>
          </p:nvPr>
        </p:nvSpPr>
        <p:spPr>
          <a:xfrm>
            <a:off x="491274" y="669600"/>
            <a:ext cx="8916038" cy="565200"/>
          </a:xfrm>
        </p:spPr>
        <p:txBody>
          <a:bodyPr anchor="ctr">
            <a:normAutofit/>
          </a:bodyPr>
          <a:lstStyle>
            <a:lvl1pPr algn="ctr">
              <a:defRPr sz="2600"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491304" y="1681200"/>
            <a:ext cx="8927735" cy="32112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0"/>
            </p:custDataLst>
          </p:nvPr>
        </p:nvSpPr>
        <p:spPr>
          <a:xfrm>
            <a:off x="482501" y="5180400"/>
            <a:ext cx="8936508" cy="10116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矩形 9"/>
          <p:cNvSpPr/>
          <p:nvPr>
            <p:custDataLst>
              <p:tags r:id="rId3"/>
            </p:custDataLst>
          </p:nvPr>
        </p:nvSpPr>
        <p:spPr>
          <a:xfrm>
            <a:off x="0" y="0"/>
            <a:ext cx="990346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460">
              <a:sym typeface="+mn-ea"/>
            </a:endParaRPr>
          </a:p>
        </p:txBody>
      </p:sp>
      <p:sp>
        <p:nvSpPr>
          <p:cNvPr id="2" name="标题 1"/>
          <p:cNvSpPr>
            <a:spLocks noGrp="1"/>
          </p:cNvSpPr>
          <p:nvPr>
            <p:ph type="title"/>
            <p:custDataLst>
              <p:tags r:id="rId4"/>
            </p:custDataLst>
          </p:nvPr>
        </p:nvSpPr>
        <p:spPr>
          <a:xfrm>
            <a:off x="470804" y="237600"/>
            <a:ext cx="8965751" cy="476092"/>
          </a:xfrm>
        </p:spPr>
        <p:txBody>
          <a:bodyPr>
            <a:normAutofit/>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470804" y="1663200"/>
            <a:ext cx="4339587" cy="28944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5070650" y="1663200"/>
            <a:ext cx="4360057" cy="28944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0"/>
            </p:custDataLst>
          </p:nvPr>
        </p:nvSpPr>
        <p:spPr>
          <a:xfrm>
            <a:off x="464956" y="4816800"/>
            <a:ext cx="4339587" cy="7812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1"/>
            </p:custDataLst>
          </p:nvPr>
        </p:nvSpPr>
        <p:spPr>
          <a:xfrm>
            <a:off x="5079422" y="4813200"/>
            <a:ext cx="4360057" cy="7812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矩形 9"/>
          <p:cNvSpPr/>
          <p:nvPr>
            <p:custDataLst>
              <p:tags r:id="rId3"/>
            </p:custDataLst>
          </p:nvPr>
        </p:nvSpPr>
        <p:spPr>
          <a:xfrm>
            <a:off x="0" y="959224"/>
            <a:ext cx="990346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460">
              <a:sym typeface="+mn-ea"/>
            </a:endParaRPr>
          </a:p>
        </p:txBody>
      </p:sp>
      <p:sp>
        <p:nvSpPr>
          <p:cNvPr id="2" name="标题 1"/>
          <p:cNvSpPr>
            <a:spLocks noGrp="1"/>
          </p:cNvSpPr>
          <p:nvPr>
            <p:ph type="title" hasCustomPrompt="1"/>
            <p:custDataLst>
              <p:tags r:id="rId4"/>
            </p:custDataLst>
          </p:nvPr>
        </p:nvSpPr>
        <p:spPr>
          <a:xfrm>
            <a:off x="1236958" y="1339200"/>
            <a:ext cx="7427595" cy="2386800"/>
          </a:xfrm>
        </p:spPr>
        <p:txBody>
          <a:bodyPr anchor="b">
            <a:normAutofit/>
          </a:bodyPr>
          <a:lstStyle>
            <a:lvl1pPr algn="ctr">
              <a:defRPr sz="4875"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1236643" y="3862800"/>
            <a:ext cx="7427595" cy="1656000"/>
          </a:xfrm>
        </p:spPr>
        <p:txBody>
          <a:bodyPr/>
          <a:lstStyle>
            <a:lvl1pPr algn="ctr">
              <a:defRPr baseline="0">
                <a:solidFill>
                  <a:schemeClr val="tx1">
                    <a:lumMod val="85000"/>
                    <a:lumOff val="15000"/>
                  </a:schemeClr>
                </a:solidFill>
                <a:latin typeface="Arial" panose="020B0604020202020204" pitchFamily="34" charset="0"/>
                <a:ea typeface="幼圆" panose="02010509060101010101" pitchFamily="49" charset="-122"/>
              </a:defRPr>
            </a:lvl1pPr>
          </a:lstStyle>
          <a:p>
            <a:pPr lvl="0"/>
            <a:r>
              <a:rPr lang="zh-CN" altLang="en-US" dirty="0"/>
              <a:t>单击此处编辑母版文本样式</a:t>
            </a:r>
            <a:endParaRPr lang="zh-CN" altLang="en-US" dirty="0"/>
          </a:p>
        </p:txBody>
      </p:sp>
      <p:pic>
        <p:nvPicPr>
          <p:cNvPr id="9" name="图片 8"/>
          <p:cNvPicPr>
            <a:picLocks noChangeAspect="1"/>
          </p:cNvPicPr>
          <p:nvPr>
            <p:custDataLst>
              <p:tags r:id="rId9"/>
            </p:custDataLst>
          </p:nvPr>
        </p:nvPicPr>
        <p:blipFill rotWithShape="1">
          <a:blip r:embed="rId10"/>
          <a:srcRect/>
          <a:stretch>
            <a:fillRect/>
          </a:stretch>
        </p:blipFill>
        <p:spPr>
          <a:xfrm>
            <a:off x="79765" y="-42441"/>
            <a:ext cx="2431830" cy="23868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50.xml"/><Relationship Id="rId23" Type="http://schemas.openxmlformats.org/officeDocument/2006/relationships/tags" Target="../tags/tag149.xml"/><Relationship Id="rId22" Type="http://schemas.openxmlformats.org/officeDocument/2006/relationships/tags" Target="../tags/tag148.xml"/><Relationship Id="rId21" Type="http://schemas.openxmlformats.org/officeDocument/2006/relationships/tags" Target="../tags/tag147.xml"/><Relationship Id="rId20" Type="http://schemas.openxmlformats.org/officeDocument/2006/relationships/tags" Target="../tags/tag146.xml"/><Relationship Id="rId2" Type="http://schemas.openxmlformats.org/officeDocument/2006/relationships/slideLayout" Target="../slideLayouts/slideLayout2.xml"/><Relationship Id="rId19" Type="http://schemas.openxmlformats.org/officeDocument/2006/relationships/tags" Target="../tags/tag145.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544140" y="443230"/>
            <a:ext cx="8815182"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544140" y="952508"/>
            <a:ext cx="8815182"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714607" y="6349833"/>
            <a:ext cx="2193188" cy="316800"/>
          </a:xfrm>
          <a:prstGeom prst="rect">
            <a:avLst/>
          </a:prstGeom>
        </p:spPr>
        <p:txBody>
          <a:bodyPr vert="horz" lIns="91440" tIns="45720" rIns="91440" bIns="45720" rtlCol="0" anchor="ctr">
            <a:normAutofit/>
          </a:bodyPr>
          <a:lstStyle>
            <a:lvl1pPr algn="l">
              <a:lnSpc>
                <a:spcPct val="120000"/>
              </a:lnSpc>
              <a:defRPr sz="975">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3343393" y="6349833"/>
            <a:ext cx="3216675" cy="316800"/>
          </a:xfrm>
          <a:prstGeom prst="rect">
            <a:avLst/>
          </a:prstGeom>
        </p:spPr>
        <p:txBody>
          <a:bodyPr vert="horz" lIns="91440" tIns="45720" rIns="91440" bIns="45720" rtlCol="0" anchor="ctr">
            <a:normAutofit/>
          </a:bodyPr>
          <a:lstStyle>
            <a:lvl1pPr algn="ctr">
              <a:lnSpc>
                <a:spcPct val="120000"/>
              </a:lnSpc>
              <a:defRPr sz="975">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6994319" y="6349833"/>
            <a:ext cx="2193188" cy="316800"/>
          </a:xfrm>
          <a:prstGeom prst="rect">
            <a:avLst/>
          </a:prstGeom>
        </p:spPr>
        <p:txBody>
          <a:bodyPr vert="horz" lIns="91440" tIns="45720" rIns="91440" bIns="45720" rtlCol="0" anchor="ctr">
            <a:normAutofit/>
          </a:bodyPr>
          <a:lstStyle>
            <a:lvl1pPr algn="r">
              <a:lnSpc>
                <a:spcPct val="120000"/>
              </a:lnSpc>
              <a:defRPr sz="975">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742950" rtl="0" eaLnBrk="1" fontAlgn="auto" latinLnBrk="0" hangingPunct="1">
        <a:lnSpc>
          <a:spcPct val="120000"/>
        </a:lnSpc>
        <a:spcBef>
          <a:spcPct val="0"/>
        </a:spcBef>
        <a:buNone/>
        <a:defRPr sz="1950" b="1" u="none" strike="noStrike" kern="1200" cap="none" spc="200" normalizeH="0" baseline="0">
          <a:solidFill>
            <a:schemeClr val="tx1">
              <a:lumMod val="85000"/>
              <a:lumOff val="15000"/>
            </a:schemeClr>
          </a:solidFill>
          <a:uFillTx/>
          <a:latin typeface="Arial" panose="020B0604020202020204" pitchFamily="34" charset="0"/>
          <a:ea typeface="幼圆" panose="02010509060101010101" pitchFamily="49" charset="-122"/>
          <a:cs typeface="+mj-cs"/>
        </a:defRPr>
      </a:lvl1pPr>
    </p:titleStyle>
    <p:bodyStyle>
      <a:lvl1pPr marL="185420" indent="-185420" algn="l" defTabSz="742950" rtl="0" eaLnBrk="1" fontAlgn="auto" latinLnBrk="0" hangingPunct="1">
        <a:lnSpc>
          <a:spcPct val="120000"/>
        </a:lnSpc>
        <a:spcBef>
          <a:spcPts val="0"/>
        </a:spcBef>
        <a:spcAft>
          <a:spcPts val="1000"/>
        </a:spcAft>
        <a:buFont typeface="Arial" panose="020B0604020202020204" pitchFamily="34" charset="0"/>
        <a:buChar char="•"/>
        <a:defRPr sz="1300" u="none" strike="noStrike" kern="1200" cap="none" spc="150" normalizeH="0" baseline="0">
          <a:solidFill>
            <a:schemeClr val="tx1">
              <a:lumMod val="85000"/>
              <a:lumOff val="15000"/>
            </a:schemeClr>
          </a:solidFill>
          <a:uFillTx/>
          <a:latin typeface="Arial" panose="020B0604020202020204" pitchFamily="34" charset="0"/>
          <a:ea typeface="幼圆" panose="02010509060101010101" pitchFamily="49" charset="-122"/>
          <a:cs typeface="+mn-cs"/>
        </a:defRPr>
      </a:lvl1pPr>
      <a:lvl2pPr marL="556895" indent="-185420" algn="l" defTabSz="742950" rtl="0" eaLnBrk="1" fontAlgn="auto" latinLnBrk="0" hangingPunct="1">
        <a:lnSpc>
          <a:spcPct val="120000"/>
        </a:lnSpc>
        <a:spcBef>
          <a:spcPts val="0"/>
        </a:spcBef>
        <a:spcAft>
          <a:spcPts val="1000"/>
        </a:spcAft>
        <a:buFont typeface="Arial" panose="020B0604020202020204" pitchFamily="34" charset="0"/>
        <a:buChar char="•"/>
        <a:tabLst>
          <a:tab pos="1307465" algn="l"/>
        </a:tabLst>
        <a:defRPr sz="1300" u="none" strike="noStrike" kern="1200" cap="none" spc="150" normalizeH="0" baseline="0">
          <a:solidFill>
            <a:schemeClr val="tx1">
              <a:lumMod val="85000"/>
              <a:lumOff val="15000"/>
            </a:schemeClr>
          </a:solidFill>
          <a:uFillTx/>
          <a:latin typeface="Arial" panose="020B0604020202020204" pitchFamily="34" charset="0"/>
          <a:ea typeface="幼圆" panose="02010509060101010101" pitchFamily="49" charset="-122"/>
          <a:cs typeface="+mn-cs"/>
        </a:defRPr>
      </a:lvl2pPr>
      <a:lvl3pPr marL="928370" indent="-185420" algn="l" defTabSz="742950" rtl="0" eaLnBrk="1" fontAlgn="auto" latinLnBrk="0" hangingPunct="1">
        <a:lnSpc>
          <a:spcPct val="120000"/>
        </a:lnSpc>
        <a:spcBef>
          <a:spcPts val="0"/>
        </a:spcBef>
        <a:spcAft>
          <a:spcPts val="1000"/>
        </a:spcAft>
        <a:buFont typeface="Arial" panose="020B0604020202020204" pitchFamily="34" charset="0"/>
        <a:buChar char="•"/>
        <a:defRPr sz="1300" u="none" strike="noStrike" kern="1200" cap="none" spc="150" normalizeH="0" baseline="0">
          <a:solidFill>
            <a:schemeClr val="tx1">
              <a:lumMod val="85000"/>
              <a:lumOff val="15000"/>
            </a:schemeClr>
          </a:solidFill>
          <a:uFillTx/>
          <a:latin typeface="Arial" panose="020B0604020202020204" pitchFamily="34" charset="0"/>
          <a:ea typeface="幼圆" panose="02010509060101010101" pitchFamily="49" charset="-122"/>
          <a:cs typeface="+mn-cs"/>
        </a:defRPr>
      </a:lvl3pPr>
      <a:lvl4pPr marL="1299845" indent="-185420" algn="l" defTabSz="742950" rtl="0" eaLnBrk="1" fontAlgn="auto" latinLnBrk="0" hangingPunct="1">
        <a:lnSpc>
          <a:spcPct val="120000"/>
        </a:lnSpc>
        <a:spcBef>
          <a:spcPts val="0"/>
        </a:spcBef>
        <a:spcAft>
          <a:spcPts val="1000"/>
        </a:spcAft>
        <a:buFont typeface="Arial" panose="020B0604020202020204" pitchFamily="34" charset="0"/>
        <a:buChar char="•"/>
        <a:defRPr sz="1300" u="none" strike="noStrike" kern="1200" cap="none" spc="150" normalizeH="0" baseline="0">
          <a:solidFill>
            <a:schemeClr val="tx1">
              <a:lumMod val="85000"/>
              <a:lumOff val="15000"/>
            </a:schemeClr>
          </a:solidFill>
          <a:uFillTx/>
          <a:latin typeface="Arial" panose="020B0604020202020204" pitchFamily="34" charset="0"/>
          <a:ea typeface="幼圆" panose="02010509060101010101" pitchFamily="49" charset="-122"/>
          <a:cs typeface="+mn-cs"/>
        </a:defRPr>
      </a:lvl4pPr>
      <a:lvl5pPr marL="1671320" indent="-185420" algn="l" defTabSz="742950" rtl="0" eaLnBrk="1" fontAlgn="auto" latinLnBrk="0" hangingPunct="1">
        <a:lnSpc>
          <a:spcPct val="120000"/>
        </a:lnSpc>
        <a:spcBef>
          <a:spcPts val="0"/>
        </a:spcBef>
        <a:spcAft>
          <a:spcPts val="1000"/>
        </a:spcAft>
        <a:buFont typeface="Arial" panose="020B0604020202020204" pitchFamily="34" charset="0"/>
        <a:buChar char="•"/>
        <a:defRPr sz="1300" u="none" strike="noStrike" kern="1200" cap="none" spc="150" normalizeH="0" baseline="0">
          <a:solidFill>
            <a:schemeClr val="tx1">
              <a:lumMod val="85000"/>
              <a:lumOff val="15000"/>
            </a:schemeClr>
          </a:solidFill>
          <a:uFillTx/>
          <a:latin typeface="Arial" panose="020B0604020202020204" pitchFamily="34" charset="0"/>
          <a:ea typeface="幼圆" panose="02010509060101010101" pitchFamily="49" charset="-122"/>
          <a:cs typeface="+mn-cs"/>
        </a:defRPr>
      </a:lvl5pPr>
      <a:lvl6pPr marL="2042795" indent="-185420" algn="l" defTabSz="742950" rtl="0" eaLnBrk="1" latinLnBrk="0" hangingPunct="1">
        <a:lnSpc>
          <a:spcPct val="90000"/>
        </a:lnSpc>
        <a:spcBef>
          <a:spcPts val="405"/>
        </a:spcBef>
        <a:buFont typeface="Arial" panose="020B0604020202020204" pitchFamily="34" charset="0"/>
        <a:buChar char="•"/>
        <a:defRPr sz="1460" kern="1200">
          <a:solidFill>
            <a:schemeClr val="tx1"/>
          </a:solidFill>
          <a:latin typeface="+mn-lt"/>
          <a:ea typeface="+mn-ea"/>
          <a:cs typeface="+mn-cs"/>
        </a:defRPr>
      </a:lvl6pPr>
      <a:lvl7pPr marL="2414270" indent="-185420" algn="l" defTabSz="742950" rtl="0" eaLnBrk="1" latinLnBrk="0" hangingPunct="1">
        <a:lnSpc>
          <a:spcPct val="90000"/>
        </a:lnSpc>
        <a:spcBef>
          <a:spcPts val="405"/>
        </a:spcBef>
        <a:buFont typeface="Arial" panose="020B0604020202020204" pitchFamily="34" charset="0"/>
        <a:buChar char="•"/>
        <a:defRPr sz="1460" kern="1200">
          <a:solidFill>
            <a:schemeClr val="tx1"/>
          </a:solidFill>
          <a:latin typeface="+mn-lt"/>
          <a:ea typeface="+mn-ea"/>
          <a:cs typeface="+mn-cs"/>
        </a:defRPr>
      </a:lvl7pPr>
      <a:lvl8pPr marL="2785110" indent="-185420" algn="l" defTabSz="742950" rtl="0" eaLnBrk="1" latinLnBrk="0" hangingPunct="1">
        <a:lnSpc>
          <a:spcPct val="90000"/>
        </a:lnSpc>
        <a:spcBef>
          <a:spcPts val="405"/>
        </a:spcBef>
        <a:buFont typeface="Arial" panose="020B0604020202020204" pitchFamily="34" charset="0"/>
        <a:buChar char="•"/>
        <a:defRPr sz="1460" kern="1200">
          <a:solidFill>
            <a:schemeClr val="tx1"/>
          </a:solidFill>
          <a:latin typeface="+mn-lt"/>
          <a:ea typeface="+mn-ea"/>
          <a:cs typeface="+mn-cs"/>
        </a:defRPr>
      </a:lvl8pPr>
      <a:lvl9pPr marL="3156585" indent="-185420" algn="l" defTabSz="742950" rtl="0" eaLnBrk="1" latinLnBrk="0" hangingPunct="1">
        <a:lnSpc>
          <a:spcPct val="90000"/>
        </a:lnSpc>
        <a:spcBef>
          <a:spcPts val="405"/>
        </a:spcBef>
        <a:buFont typeface="Arial" panose="020B0604020202020204" pitchFamily="34" charset="0"/>
        <a:buChar char="•"/>
        <a:defRPr sz="1460" kern="1200">
          <a:solidFill>
            <a:schemeClr val="tx1"/>
          </a:solidFill>
          <a:latin typeface="+mn-lt"/>
          <a:ea typeface="+mn-ea"/>
          <a:cs typeface="+mn-cs"/>
        </a:defRPr>
      </a:lvl9pPr>
    </p:bodyStyle>
    <p:otherStyle>
      <a:defPPr>
        <a:defRPr lang="zh-CN"/>
      </a:defPPr>
      <a:lvl1pPr marL="0" algn="l" defTabSz="742950" rtl="0" eaLnBrk="1" latinLnBrk="0" hangingPunct="1">
        <a:defRPr sz="1460" kern="1200">
          <a:solidFill>
            <a:schemeClr val="tx1"/>
          </a:solidFill>
          <a:latin typeface="+mn-lt"/>
          <a:ea typeface="+mn-ea"/>
          <a:cs typeface="+mn-cs"/>
        </a:defRPr>
      </a:lvl1pPr>
      <a:lvl2pPr marL="371475" algn="l" defTabSz="742950" rtl="0" eaLnBrk="1" latinLnBrk="0" hangingPunct="1">
        <a:defRPr sz="1460" kern="1200">
          <a:solidFill>
            <a:schemeClr val="tx1"/>
          </a:solidFill>
          <a:latin typeface="+mn-lt"/>
          <a:ea typeface="+mn-ea"/>
          <a:cs typeface="+mn-cs"/>
        </a:defRPr>
      </a:lvl2pPr>
      <a:lvl3pPr marL="742950" algn="l" defTabSz="742950" rtl="0" eaLnBrk="1" latinLnBrk="0" hangingPunct="1">
        <a:defRPr sz="1460" kern="1200">
          <a:solidFill>
            <a:schemeClr val="tx1"/>
          </a:solidFill>
          <a:latin typeface="+mn-lt"/>
          <a:ea typeface="+mn-ea"/>
          <a:cs typeface="+mn-cs"/>
        </a:defRPr>
      </a:lvl3pPr>
      <a:lvl4pPr marL="1114425" algn="l" defTabSz="742950" rtl="0" eaLnBrk="1" latinLnBrk="0" hangingPunct="1">
        <a:defRPr sz="1460" kern="1200">
          <a:solidFill>
            <a:schemeClr val="tx1"/>
          </a:solidFill>
          <a:latin typeface="+mn-lt"/>
          <a:ea typeface="+mn-ea"/>
          <a:cs typeface="+mn-cs"/>
        </a:defRPr>
      </a:lvl4pPr>
      <a:lvl5pPr marL="1485265" algn="l" defTabSz="742950" rtl="0" eaLnBrk="1" latinLnBrk="0" hangingPunct="1">
        <a:defRPr sz="1460" kern="1200">
          <a:solidFill>
            <a:schemeClr val="tx1"/>
          </a:solidFill>
          <a:latin typeface="+mn-lt"/>
          <a:ea typeface="+mn-ea"/>
          <a:cs typeface="+mn-cs"/>
        </a:defRPr>
      </a:lvl5pPr>
      <a:lvl6pPr marL="1856740" algn="l" defTabSz="742950" rtl="0" eaLnBrk="1" latinLnBrk="0" hangingPunct="1">
        <a:defRPr sz="1460" kern="1200">
          <a:solidFill>
            <a:schemeClr val="tx1"/>
          </a:solidFill>
          <a:latin typeface="+mn-lt"/>
          <a:ea typeface="+mn-ea"/>
          <a:cs typeface="+mn-cs"/>
        </a:defRPr>
      </a:lvl6pPr>
      <a:lvl7pPr marL="2228215" algn="l" defTabSz="742950" rtl="0" eaLnBrk="1" latinLnBrk="0" hangingPunct="1">
        <a:defRPr sz="1460" kern="1200">
          <a:solidFill>
            <a:schemeClr val="tx1"/>
          </a:solidFill>
          <a:latin typeface="+mn-lt"/>
          <a:ea typeface="+mn-ea"/>
          <a:cs typeface="+mn-cs"/>
        </a:defRPr>
      </a:lvl7pPr>
      <a:lvl8pPr marL="2599690" algn="l" defTabSz="742950" rtl="0" eaLnBrk="1" latinLnBrk="0" hangingPunct="1">
        <a:defRPr sz="1460" kern="1200">
          <a:solidFill>
            <a:schemeClr val="tx1"/>
          </a:solidFill>
          <a:latin typeface="+mn-lt"/>
          <a:ea typeface="+mn-ea"/>
          <a:cs typeface="+mn-cs"/>
        </a:defRPr>
      </a:lvl8pPr>
      <a:lvl9pPr marL="2971165" algn="l" defTabSz="742950" rtl="0" eaLnBrk="1" latinLnBrk="0" hangingPunct="1">
        <a:defRPr sz="14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151.xml"/></Relationships>
</file>

<file path=ppt/slides/_rels/slide2.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4.xml"/><Relationship Id="rId5" Type="http://schemas.openxmlformats.org/officeDocument/2006/relationships/tags" Target="../tags/tag152.xml"/><Relationship Id="rId4" Type="http://schemas.openxmlformats.org/officeDocument/2006/relationships/image" Target="../media/image8.png"/><Relationship Id="rId3" Type="http://schemas.openxmlformats.org/officeDocument/2006/relationships/oleObject" Target="../embeddings/oleObject2.bin"/><Relationship Id="rId2" Type="http://schemas.openxmlformats.org/officeDocument/2006/relationships/image" Target="../media/image7.png"/><Relationship Id="rId1"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7.xml"/><Relationship Id="rId1" Type="http://schemas.openxmlformats.org/officeDocument/2006/relationships/slide" Target="slide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0.xml"/><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1.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tags" Target="../tags/tag17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5.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6.xml"/><Relationship Id="rId2" Type="http://schemas.openxmlformats.org/officeDocument/2006/relationships/hyperlink" Target="http://free.okey.net/Efree/search1.htm" TargetMode="External"/><Relationship Id="rId1" Type="http://schemas.openxmlformats.org/officeDocument/2006/relationships/hyperlink" Target="http://www.hsfz.net.cn/fish/fish.php" TargetMode="External"/></Relationships>
</file>

<file path=ppt/slides/_rels/slide25.xml.rels><?xml version="1.0" encoding="UTF-8" standalone="yes"?>
<Relationships xmlns="http://schemas.openxmlformats.org/package/2006/relationships"><Relationship Id="rId7" Type="http://schemas.openxmlformats.org/officeDocument/2006/relationships/vmlDrawing" Target="../drawings/vmlDrawing2.vml"/><Relationship Id="rId6" Type="http://schemas.openxmlformats.org/officeDocument/2006/relationships/slideLayout" Target="../slideLayouts/slideLayout4.xml"/><Relationship Id="rId5" Type="http://schemas.openxmlformats.org/officeDocument/2006/relationships/tags" Target="../tags/tag177.xml"/><Relationship Id="rId4" Type="http://schemas.openxmlformats.org/officeDocument/2006/relationships/image" Target="../media/image11.png"/><Relationship Id="rId3" Type="http://schemas.openxmlformats.org/officeDocument/2006/relationships/oleObject" Target="../embeddings/oleObject4.bin"/><Relationship Id="rId2" Type="http://schemas.openxmlformats.org/officeDocument/2006/relationships/image" Target="../media/image10.png"/><Relationship Id="rId1"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78.xml"/><Relationship Id="rId4" Type="http://schemas.openxmlformats.org/officeDocument/2006/relationships/hyperlink" Target="http://search.163.com/" TargetMode="External"/><Relationship Id="rId3" Type="http://schemas.openxmlformats.org/officeDocument/2006/relationships/hyperlink" Target="http://dir.sohu.com/" TargetMode="External"/><Relationship Id="rId2" Type="http://schemas.openxmlformats.org/officeDocument/2006/relationships/hyperlink" Target="http://dir.sina.com.cn/" TargetMode="External"/><Relationship Id="rId1" Type="http://schemas.openxmlformats.org/officeDocument/2006/relationships/hyperlink" Target="http://cn.yahoo.com/" TargetMode="Externa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9.xml"/><Relationship Id="rId1" Type="http://schemas.openxmlformats.org/officeDocument/2006/relationships/image" Target="../media/image12.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tags" Target="../tags/tag180.xml"/><Relationship Id="rId2" Type="http://schemas.openxmlformats.org/officeDocument/2006/relationships/image" Target="../media/image13.jpeg"/><Relationship Id="rId1" Type="http://schemas.openxmlformats.org/officeDocument/2006/relationships/hyperlink" Target="http://hiphotos.baidu.com/baiducd/abpic/item/da0ab73eccb95efa838b133b.jpg" TargetMode="Externa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82.xml"/><Relationship Id="rId1"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3.xml"/><Relationship Id="rId1" Type="http://schemas.openxmlformats.org/officeDocument/2006/relationships/hyperlink" Target="http://www.se-express.com/google/index.htm" TargetMode="Externa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4.xml"/><Relationship Id="rId1" Type="http://schemas.openxmlformats.org/officeDocument/2006/relationships/hyperlink" Target="http://directory.google.com/Top/World/Chinese_Simplified/" TargetMode="External"/></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88.xml"/><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tags" Target="../tags/tag18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9.xml"/><Relationship Id="rId1"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0.xml"/><Relationship Id="rId1" Type="http://schemas.openxmlformats.org/officeDocument/2006/relationships/image" Target="../media/image16.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91.xml"/><Relationship Id="rId2" Type="http://schemas.openxmlformats.org/officeDocument/2006/relationships/image" Target="../media/image18.png"/><Relationship Id="rId1" Type="http://schemas.openxmlformats.org/officeDocument/2006/relationships/image" Target="../media/image17.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92.xml"/><Relationship Id="rId2" Type="http://schemas.openxmlformats.org/officeDocument/2006/relationships/image" Target="../media/image20.png"/><Relationship Id="rId1" Type="http://schemas.openxmlformats.org/officeDocument/2006/relationships/image" Target="../media/image19.pn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93.xml"/><Relationship Id="rId2" Type="http://schemas.openxmlformats.org/officeDocument/2006/relationships/image" Target="../media/image21.png"/><Relationship Id="rId1" Type="http://schemas.openxmlformats.org/officeDocument/2006/relationships/hyperlink" Target="http://www.google.com/search?hl=zh-CN&amp;newwindow=1&amp;q=13857700669&amp;btnG=%E6%90%9C%E7%B4%A2&amp;lr=lang_zh-CN" TargetMode="Externa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4.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5.xml"/><Relationship Id="rId1" Type="http://schemas.openxmlformats.org/officeDocument/2006/relationships/image" Target="../media/image22.png"/></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99.xml"/><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tags" Target="../tags/tag196.xml"/></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tags" Target="../tags/tag201.xml"/><Relationship Id="rId1" Type="http://schemas.openxmlformats.org/officeDocument/2006/relationships/tags" Target="../tags/tag200.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4.xml"/></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08.xml"/><Relationship Id="rId3" Type="http://schemas.openxmlformats.org/officeDocument/2006/relationships/tags" Target="../tags/tag207.xml"/><Relationship Id="rId2" Type="http://schemas.openxmlformats.org/officeDocument/2006/relationships/tags" Target="../tags/tag206.xml"/><Relationship Id="rId1" Type="http://schemas.openxmlformats.org/officeDocument/2006/relationships/tags" Target="../tags/tag205.xml"/></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tags" Target="../tags/tag2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2148362" y="2653738"/>
            <a:ext cx="5515076" cy="862956"/>
          </a:xfrm>
        </p:spPr>
        <p:txBody>
          <a:bodyPr>
            <a:normAutofit fontScale="90000"/>
          </a:bodyPr>
          <a:p>
            <a:r>
              <a:rPr lang="zh-CN" altLang="en-US"/>
              <a:t>信息检索基础</a:t>
            </a:r>
            <a:endParaRPr lang="zh-CN" altLang="en-US"/>
          </a:p>
        </p:txBody>
      </p:sp>
      <p:sp>
        <p:nvSpPr>
          <p:cNvPr id="3" name="文本框 2"/>
          <p:cNvSpPr txBox="1"/>
          <p:nvPr/>
        </p:nvSpPr>
        <p:spPr>
          <a:xfrm>
            <a:off x="5687060" y="4265295"/>
            <a:ext cx="2626995" cy="368300"/>
          </a:xfrm>
          <a:prstGeom prst="rect">
            <a:avLst/>
          </a:prstGeom>
          <a:solidFill>
            <a:schemeClr val="bg2"/>
          </a:solidFill>
        </p:spPr>
        <p:txBody>
          <a:bodyPr wrap="square" rtlCol="0">
            <a:spAutoFit/>
          </a:bodyPr>
          <a:p>
            <a:r>
              <a:rPr lang="zh-CN" altLang="en-US">
                <a:solidFill>
                  <a:schemeClr val="accent1"/>
                </a:solidFill>
                <a:uFillTx/>
                <a:latin typeface="Arial" panose="020B0604020202020204" pitchFamily="34" charset="0"/>
                <a:ea typeface="汉仪乐喵体W" panose="00020600040101010101" pitchFamily="18" charset="-122"/>
                <a:cs typeface="+mj-cs"/>
              </a:rPr>
              <a:t>福州第十八中学图书馆</a:t>
            </a:r>
            <a:endParaRPr lang="zh-CN" altLang="en-US">
              <a:solidFill>
                <a:schemeClr val="accent1"/>
              </a:solidFill>
              <a:uFillTx/>
              <a:latin typeface="Arial" panose="020B0604020202020204" pitchFamily="34" charset="0"/>
              <a:ea typeface="汉仪乐喵体W" panose="00020600040101010101" pitchFamily="18" charset="-122"/>
              <a:cs typeface="+mj-cs"/>
            </a:endParaRPr>
          </a:p>
        </p:txBody>
      </p:sp>
    </p:spTree>
    <p:custDataLst>
      <p:tags r:id="rId1"/>
    </p:custDataLst>
  </p:cSld>
  <p:clrMapOvr>
    <a:masterClrMapping/>
  </p:clrMapOvr>
  <p:transition advClick="0" advTm="3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5268" name="矩形 395267"/>
          <p:cNvSpPr/>
          <p:nvPr/>
        </p:nvSpPr>
        <p:spPr>
          <a:xfrm>
            <a:off x="1793741" y="2241970"/>
            <a:ext cx="2609215" cy="332740"/>
          </a:xfrm>
          <a:prstGeom prst="rect">
            <a:avLst/>
          </a:prstGeom>
          <a:noFill/>
          <a:ln w="9525">
            <a:noFill/>
            <a:miter/>
          </a:ln>
        </p:spPr>
        <p:txBody>
          <a:bodyPr wrap="none" anchor="ctr">
            <a:spAutoFit/>
          </a:bodyPr>
          <a:p>
            <a:pPr lvl="0" latinLnBrk="0"/>
            <a:r>
              <a:rPr lang="en-US" altLang="zh-CN" sz="1460" b="1">
                <a:latin typeface="Arial Black" panose="020B0A04020102020204" pitchFamily="34" charset="0"/>
                <a:ea typeface="黑体" panose="02010609060101010101" pitchFamily="2" charset="-122"/>
              </a:rPr>
              <a:t>1.1</a:t>
            </a:r>
            <a:r>
              <a:rPr lang="zh-CN" altLang="en-US" sz="1460" b="1" dirty="0">
                <a:latin typeface="Arial Black" panose="020B0A04020102020204" pitchFamily="34" charset="0"/>
                <a:ea typeface="黑体" panose="02010609060101010101" pitchFamily="2" charset="-122"/>
              </a:rPr>
              <a:t>常用运算算符与检索技术</a:t>
            </a:r>
            <a:r>
              <a:rPr lang="en-US" altLang="zh-CN" sz="1460" dirty="0">
                <a:latin typeface="Arial Black" panose="020B0A04020102020204" pitchFamily="34" charset="0"/>
                <a:ea typeface="宋体" panose="02010600030101010101" pitchFamily="2" charset="-122"/>
              </a:rPr>
              <a:t> </a:t>
            </a:r>
            <a:endParaRPr lang="en-US" altLang="zh-CN" sz="1460" dirty="0">
              <a:latin typeface="Arial Black" panose="020B0A04020102020204" pitchFamily="34" charset="0"/>
              <a:ea typeface="宋体" panose="02010600030101010101" pitchFamily="2" charset="-122"/>
            </a:endParaRPr>
          </a:p>
        </p:txBody>
      </p:sp>
      <p:sp>
        <p:nvSpPr>
          <p:cNvPr id="395270" name="矩形 395269"/>
          <p:cNvSpPr/>
          <p:nvPr/>
        </p:nvSpPr>
        <p:spPr>
          <a:xfrm>
            <a:off x="1676393" y="3129862"/>
            <a:ext cx="6668177" cy="758190"/>
          </a:xfrm>
          <a:prstGeom prst="rect">
            <a:avLst/>
          </a:prstGeom>
          <a:noFill/>
          <a:ln w="9525">
            <a:noFill/>
            <a:miter/>
          </a:ln>
        </p:spPr>
        <p:txBody>
          <a:bodyPr anchor="ctr">
            <a:spAutoFit/>
          </a:bodyPr>
          <a:p>
            <a:pPr lvl="0" latinLnBrk="0">
              <a:lnSpc>
                <a:spcPct val="150000"/>
              </a:lnSpc>
              <a:buClr>
                <a:srgbClr val="000000"/>
              </a:buClr>
            </a:pPr>
            <a:r>
              <a:rPr lang="zh-CN" altLang="en-US" sz="1460" dirty="0">
                <a:latin typeface="黑体" panose="02010609060101010101" pitchFamily="2" charset="-122"/>
                <a:ea typeface="黑体" panose="02010609060101010101" pitchFamily="2" charset="-122"/>
              </a:rPr>
              <a:t>    </a:t>
            </a:r>
            <a:r>
              <a:rPr lang="zh-CN" altLang="en-US" sz="1460" dirty="0">
                <a:latin typeface="幼圆" panose="02010509060101010101" pitchFamily="49" charset="-122"/>
                <a:ea typeface="幼圆" panose="02010509060101010101" pitchFamily="49" charset="-122"/>
              </a:rPr>
              <a:t>常用的布尔逻辑算符有三种，分别是逻辑“与” （ “</a:t>
            </a:r>
            <a:r>
              <a:rPr lang="en-US" altLang="zh-CN" sz="1460">
                <a:latin typeface="幼圆" panose="02010509060101010101" pitchFamily="49" charset="-122"/>
                <a:ea typeface="幼圆" panose="02010509060101010101" pitchFamily="49" charset="-122"/>
              </a:rPr>
              <a:t>AND”</a:t>
            </a:r>
            <a:r>
              <a:rPr lang="zh-CN" altLang="en-US" sz="1460" dirty="0">
                <a:latin typeface="幼圆" panose="02010509060101010101" pitchFamily="49" charset="-122"/>
                <a:ea typeface="幼圆" panose="02010509060101010101" pitchFamily="49" charset="-122"/>
              </a:rPr>
              <a:t>、“*”）；</a:t>
            </a:r>
            <a:r>
              <a:rPr lang="zh-CN" altLang="en-US" sz="1460" dirty="0">
                <a:latin typeface="Arial" panose="020B0604020202020204" pitchFamily="34" charset="0"/>
                <a:ea typeface="宋体" panose="02010600030101010101" pitchFamily="2" charset="-122"/>
              </a:rPr>
              <a:t>逻辑“或”（“</a:t>
            </a:r>
            <a:r>
              <a:rPr lang="en-US" altLang="zh-CN" sz="1460">
                <a:latin typeface="Arial" panose="020B0604020202020204" pitchFamily="34" charset="0"/>
                <a:ea typeface="宋体" panose="02010600030101010101" pitchFamily="2" charset="-122"/>
              </a:rPr>
              <a:t>OR”</a:t>
            </a:r>
            <a:r>
              <a:rPr lang="zh-CN" altLang="en-US" sz="1460" dirty="0">
                <a:latin typeface="Arial" panose="020B0604020202020204" pitchFamily="34" charset="0"/>
                <a:ea typeface="宋体" panose="02010600030101010101" pitchFamily="2" charset="-122"/>
              </a:rPr>
              <a:t>、“</a:t>
            </a:r>
            <a:r>
              <a:rPr lang="en-US" altLang="zh-CN" sz="1460">
                <a:latin typeface="Arial" panose="020B0604020202020204" pitchFamily="34" charset="0"/>
                <a:ea typeface="宋体" panose="02010600030101010101" pitchFamily="2" charset="-122"/>
              </a:rPr>
              <a:t>+”</a:t>
            </a:r>
            <a:r>
              <a:rPr lang="zh-CN" altLang="en-US" sz="1460" dirty="0">
                <a:latin typeface="Arial" panose="020B0604020202020204" pitchFamily="34" charset="0"/>
                <a:ea typeface="宋体" panose="02010600030101010101" pitchFamily="2" charset="-122"/>
              </a:rPr>
              <a:t>） ；</a:t>
            </a:r>
            <a:r>
              <a:rPr lang="zh-CN" altLang="en-US" sz="1460" dirty="0">
                <a:latin typeface="幼圆" panose="02010509060101010101" pitchFamily="49" charset="-122"/>
                <a:ea typeface="幼圆" panose="02010509060101010101" pitchFamily="49" charset="-122"/>
              </a:rPr>
              <a:t>逻辑“非”（“</a:t>
            </a:r>
            <a:r>
              <a:rPr lang="en-US" altLang="zh-CN" sz="1460">
                <a:latin typeface="幼圆" panose="02010509060101010101" pitchFamily="49" charset="-122"/>
                <a:ea typeface="幼圆" panose="02010509060101010101" pitchFamily="49" charset="-122"/>
              </a:rPr>
              <a:t>NOT”</a:t>
            </a:r>
            <a:r>
              <a:rPr lang="zh-CN" altLang="en-US" sz="1460" dirty="0">
                <a:latin typeface="幼圆" panose="02010509060101010101" pitchFamily="49" charset="-122"/>
                <a:ea typeface="幼圆" panose="02010509060101010101" pitchFamily="49" charset="-122"/>
              </a:rPr>
              <a:t>、“</a:t>
            </a:r>
            <a:r>
              <a:rPr lang="en-US" altLang="zh-CN" sz="1460">
                <a:latin typeface="幼圆" panose="02010509060101010101" pitchFamily="49" charset="-122"/>
                <a:ea typeface="幼圆" panose="02010509060101010101" pitchFamily="49" charset="-122"/>
              </a:rPr>
              <a:t>-”</a:t>
            </a:r>
            <a:r>
              <a:rPr lang="zh-CN" altLang="en-US" sz="1460" dirty="0">
                <a:latin typeface="幼圆" panose="02010509060101010101" pitchFamily="49" charset="-122"/>
                <a:ea typeface="幼圆" panose="02010509060101010101" pitchFamily="49" charset="-122"/>
              </a:rPr>
              <a:t>）。</a:t>
            </a:r>
            <a:r>
              <a:rPr lang="en-US" altLang="zh-CN" sz="1460" dirty="0">
                <a:latin typeface="黑体" panose="02010609060101010101" pitchFamily="2" charset="-122"/>
                <a:ea typeface="黑体" panose="02010609060101010101" pitchFamily="2" charset="-122"/>
              </a:rPr>
              <a:t> </a:t>
            </a:r>
            <a:endParaRPr lang="en-US" altLang="zh-CN" sz="1460" dirty="0">
              <a:latin typeface="黑体" panose="02010609060101010101" pitchFamily="2" charset="-122"/>
              <a:ea typeface="黑体" panose="02010609060101010101" pitchFamily="2" charset="-122"/>
            </a:endParaRPr>
          </a:p>
        </p:txBody>
      </p:sp>
      <p:sp>
        <p:nvSpPr>
          <p:cNvPr id="395274" name="矩形 395273"/>
          <p:cNvSpPr/>
          <p:nvPr/>
        </p:nvSpPr>
        <p:spPr>
          <a:xfrm>
            <a:off x="1793741" y="1654484"/>
            <a:ext cx="1910715" cy="361315"/>
          </a:xfrm>
          <a:prstGeom prst="rect">
            <a:avLst/>
          </a:prstGeom>
          <a:noFill/>
          <a:ln w="9525">
            <a:noFill/>
            <a:miter/>
          </a:ln>
        </p:spPr>
        <p:txBody>
          <a:bodyPr wrap="none" anchor="ctr">
            <a:spAutoFit/>
          </a:bodyPr>
          <a:p>
            <a:pPr lvl="0" latinLnBrk="0"/>
            <a:r>
              <a:rPr lang="en-US" altLang="zh-CN" sz="1625" b="1">
                <a:latin typeface="Arial Black" panose="020B0A04020102020204" pitchFamily="34" charset="0"/>
                <a:ea typeface="黑体" panose="02010609060101010101" pitchFamily="2" charset="-122"/>
              </a:rPr>
              <a:t>1.</a:t>
            </a:r>
            <a:r>
              <a:rPr lang="zh-CN" altLang="en-US" sz="1625" b="1" dirty="0">
                <a:latin typeface="Arial Black" panose="020B0A04020102020204" pitchFamily="34" charset="0"/>
                <a:ea typeface="黑体" panose="02010609060101010101" pitchFamily="2" charset="-122"/>
              </a:rPr>
              <a:t>计算机检索类型</a:t>
            </a:r>
            <a:r>
              <a:rPr lang="zh-CN" altLang="en-US" sz="1460" dirty="0">
                <a:latin typeface="Arial Black" panose="020B0A04020102020204" pitchFamily="34" charset="0"/>
                <a:ea typeface="宋体" panose="02010600030101010101" pitchFamily="2" charset="-122"/>
              </a:rPr>
              <a:t> </a:t>
            </a:r>
            <a:endParaRPr lang="en-US" altLang="zh-CN" sz="1460" dirty="0">
              <a:latin typeface="Arial Black" panose="020B0A04020102020204" pitchFamily="34" charset="0"/>
              <a:ea typeface="宋体" panose="02010600030101010101" pitchFamily="2" charset="-122"/>
            </a:endParaRPr>
          </a:p>
        </p:txBody>
      </p:sp>
      <p:sp>
        <p:nvSpPr>
          <p:cNvPr id="395300" name="椭圆 395299"/>
          <p:cNvSpPr/>
          <p:nvPr/>
        </p:nvSpPr>
        <p:spPr>
          <a:xfrm>
            <a:off x="4132954" y="4071192"/>
            <a:ext cx="994230" cy="995520"/>
          </a:xfrm>
          <a:prstGeom prst="ellipse">
            <a:avLst/>
          </a:prstGeom>
          <a:solidFill>
            <a:srgbClr val="0000FF"/>
          </a:solidFill>
          <a:ln w="9525" cap="flat" cmpd="sng">
            <a:solidFill>
              <a:schemeClr val="tx1"/>
            </a:solidFill>
            <a:prstDash val="solid"/>
            <a:headEnd type="none" w="med" len="med"/>
            <a:tailEnd type="none" w="med" len="med"/>
          </a:ln>
        </p:spPr>
        <p:txBody>
          <a:bodyPr wrap="none" anchor="ctr"/>
          <a:p>
            <a:pPr lvl="0" algn="ctr" latinLnBrk="0">
              <a:buClr>
                <a:srgbClr val="000000"/>
              </a:buClr>
            </a:pPr>
            <a:r>
              <a:rPr lang="en-US" altLang="zh-CN" sz="1460" b="1">
                <a:latin typeface="Verdana" panose="020B0604030504040204" pitchFamily="34" charset="0"/>
                <a:ea typeface="宋体" panose="02010600030101010101" pitchFamily="2" charset="-122"/>
              </a:rPr>
              <a:t>A</a:t>
            </a:r>
            <a:endParaRPr lang="en-US" altLang="zh-CN" sz="1460" b="1">
              <a:latin typeface="Verdana" panose="020B0604030504040204" pitchFamily="34" charset="0"/>
              <a:ea typeface="宋体" panose="02010600030101010101" pitchFamily="2" charset="-122"/>
            </a:endParaRPr>
          </a:p>
        </p:txBody>
      </p:sp>
      <p:sp>
        <p:nvSpPr>
          <p:cNvPr id="395301" name="椭圆 395300"/>
          <p:cNvSpPr/>
          <p:nvPr/>
        </p:nvSpPr>
        <p:spPr>
          <a:xfrm>
            <a:off x="4834460" y="4071192"/>
            <a:ext cx="994230" cy="995520"/>
          </a:xfrm>
          <a:prstGeom prst="ellipse">
            <a:avLst/>
          </a:prstGeom>
          <a:solidFill>
            <a:srgbClr val="0000FF"/>
          </a:solidFill>
          <a:ln w="9525" cap="flat" cmpd="sng">
            <a:solidFill>
              <a:srgbClr val="0000FF"/>
            </a:solidFill>
            <a:prstDash val="solid"/>
            <a:headEnd type="none" w="med" len="med"/>
            <a:tailEnd type="none" w="med" len="med"/>
          </a:ln>
        </p:spPr>
        <p:txBody>
          <a:bodyPr wrap="none" anchor="ctr"/>
          <a:p>
            <a:pPr lvl="0" algn="ctr" latinLnBrk="0">
              <a:buClr>
                <a:srgbClr val="000000"/>
              </a:buClr>
            </a:pPr>
            <a:r>
              <a:rPr lang="en-US" altLang="zh-CN" sz="1460" b="1">
                <a:latin typeface="Verdana" panose="020B0604030504040204" pitchFamily="34" charset="0"/>
                <a:ea typeface="宋体" panose="02010600030101010101" pitchFamily="2" charset="-122"/>
              </a:rPr>
              <a:t>B</a:t>
            </a:r>
            <a:endParaRPr lang="en-US" altLang="zh-CN" sz="1460" b="1">
              <a:latin typeface="Verdana" panose="020B0604030504040204" pitchFamily="34" charset="0"/>
              <a:ea typeface="宋体" panose="02010600030101010101" pitchFamily="2" charset="-122"/>
            </a:endParaRPr>
          </a:p>
        </p:txBody>
      </p:sp>
      <p:sp>
        <p:nvSpPr>
          <p:cNvPr id="395304" name="文本框 395303"/>
          <p:cNvSpPr txBox="1"/>
          <p:nvPr/>
        </p:nvSpPr>
        <p:spPr>
          <a:xfrm>
            <a:off x="2260552" y="5124742"/>
            <a:ext cx="994230" cy="332740"/>
          </a:xfrm>
          <a:prstGeom prst="rect">
            <a:avLst/>
          </a:prstGeom>
          <a:noFill/>
          <a:ln w="9525">
            <a:noFill/>
            <a:miter/>
          </a:ln>
        </p:spPr>
        <p:txBody>
          <a:bodyPr>
            <a:spAutoFit/>
          </a:bodyPr>
          <a:p>
            <a:pPr lvl="0" latinLnBrk="0">
              <a:spcBef>
                <a:spcPct val="50000"/>
              </a:spcBef>
              <a:buClr>
                <a:srgbClr val="000000"/>
              </a:buClr>
            </a:pPr>
            <a:r>
              <a:rPr lang="en-US" altLang="zh-CN" sz="1460">
                <a:latin typeface="Arial Black" panose="020B0A04020102020204" pitchFamily="34" charset="0"/>
                <a:ea typeface="宋体" panose="02010600030101010101" pitchFamily="2" charset="-122"/>
              </a:rPr>
              <a:t>A and B</a:t>
            </a:r>
            <a:endParaRPr lang="en-US" altLang="zh-CN" sz="1460">
              <a:latin typeface="Arial Black" panose="020B0A04020102020204" pitchFamily="34" charset="0"/>
              <a:ea typeface="宋体" panose="02010600030101010101" pitchFamily="2" charset="-122"/>
            </a:endParaRPr>
          </a:p>
        </p:txBody>
      </p:sp>
      <p:sp>
        <p:nvSpPr>
          <p:cNvPr id="395305" name="文本框 395304"/>
          <p:cNvSpPr txBox="1"/>
          <p:nvPr/>
        </p:nvSpPr>
        <p:spPr>
          <a:xfrm>
            <a:off x="4659084" y="5184060"/>
            <a:ext cx="818853" cy="332740"/>
          </a:xfrm>
          <a:prstGeom prst="rect">
            <a:avLst/>
          </a:prstGeom>
          <a:noFill/>
          <a:ln w="9525">
            <a:noFill/>
            <a:miter/>
          </a:ln>
        </p:spPr>
        <p:txBody>
          <a:bodyPr>
            <a:spAutoFit/>
          </a:bodyPr>
          <a:p>
            <a:pPr lvl="0" latinLnBrk="0">
              <a:spcBef>
                <a:spcPct val="50000"/>
              </a:spcBef>
              <a:buClr>
                <a:srgbClr val="000000"/>
              </a:buClr>
            </a:pPr>
            <a:r>
              <a:rPr lang="en-US" altLang="zh-CN" sz="1460">
                <a:latin typeface="Arial Black" panose="020B0A04020102020204" pitchFamily="34" charset="0"/>
                <a:ea typeface="宋体" panose="02010600030101010101" pitchFamily="2" charset="-122"/>
              </a:rPr>
              <a:t>A or B</a:t>
            </a:r>
            <a:endParaRPr lang="en-US" altLang="zh-CN" sz="1460">
              <a:latin typeface="Arial Black" panose="020B0A04020102020204" pitchFamily="34" charset="0"/>
              <a:ea typeface="宋体" panose="02010600030101010101" pitchFamily="2" charset="-122"/>
            </a:endParaRPr>
          </a:p>
        </p:txBody>
      </p:sp>
      <p:sp>
        <p:nvSpPr>
          <p:cNvPr id="395306" name="文本框 395305"/>
          <p:cNvSpPr txBox="1"/>
          <p:nvPr/>
        </p:nvSpPr>
        <p:spPr>
          <a:xfrm>
            <a:off x="6706863" y="5242089"/>
            <a:ext cx="994230" cy="332740"/>
          </a:xfrm>
          <a:prstGeom prst="rect">
            <a:avLst/>
          </a:prstGeom>
          <a:noFill/>
          <a:ln w="9525">
            <a:noFill/>
            <a:miter/>
          </a:ln>
        </p:spPr>
        <p:txBody>
          <a:bodyPr>
            <a:spAutoFit/>
          </a:bodyPr>
          <a:p>
            <a:pPr lvl="0" latinLnBrk="0">
              <a:spcBef>
                <a:spcPct val="50000"/>
              </a:spcBef>
              <a:buClr>
                <a:srgbClr val="000000"/>
              </a:buClr>
            </a:pPr>
            <a:r>
              <a:rPr lang="en-US" altLang="zh-CN" sz="1460">
                <a:latin typeface="Arial Black" panose="020B0A04020102020204" pitchFamily="34" charset="0"/>
                <a:ea typeface="宋体" panose="02010600030101010101" pitchFamily="2" charset="-122"/>
              </a:rPr>
              <a:t>A not B</a:t>
            </a:r>
            <a:endParaRPr lang="en-US" altLang="zh-CN" sz="1460">
              <a:latin typeface="Arial Black" panose="020B0A04020102020204" pitchFamily="34" charset="0"/>
              <a:ea typeface="宋体" panose="02010600030101010101" pitchFamily="2" charset="-122"/>
            </a:endParaRPr>
          </a:p>
        </p:txBody>
      </p:sp>
      <p:graphicFrame>
        <p:nvGraphicFramePr>
          <p:cNvPr id="395309" name="内容占位符 395308"/>
          <p:cNvGraphicFramePr/>
          <p:nvPr>
            <p:ph sz="half" idx="2"/>
          </p:nvPr>
        </p:nvGraphicFramePr>
        <p:xfrm>
          <a:off x="1793741" y="4071192"/>
          <a:ext cx="1823400" cy="1008415"/>
        </p:xfrm>
        <a:graphic>
          <a:graphicData uri="http://schemas.openxmlformats.org/presentationml/2006/ole">
            <mc:AlternateContent xmlns:mc="http://schemas.openxmlformats.org/markup-compatibility/2006">
              <mc:Choice xmlns:v="urn:schemas-microsoft-com:vml" Requires="v">
                <p:oleObj spid="_x0000_s3078" name="" r:id="rId1" imgW="2428875" imgH="1447800" progId="Paint.Picture">
                  <p:embed/>
                </p:oleObj>
              </mc:Choice>
              <mc:Fallback>
                <p:oleObj name="" r:id="rId1" imgW="2428875" imgH="1447800" progId="Paint.Picture">
                  <p:embed/>
                  <p:pic>
                    <p:nvPicPr>
                      <p:cNvPr id="0" name="图片 3077"/>
                      <p:cNvPicPr/>
                      <p:nvPr/>
                    </p:nvPicPr>
                    <p:blipFill>
                      <a:blip r:embed="rId2">
                        <a:clrChange>
                          <a:clrFrom>
                            <a:srgbClr val="FFF6E0"/>
                          </a:clrFrom>
                          <a:clrTo>
                            <a:srgbClr val="FFF6E0">
                              <a:alpha val="0"/>
                            </a:srgbClr>
                          </a:clrTo>
                        </a:clrChange>
                      </a:blip>
                      <a:stretch>
                        <a:fillRect/>
                      </a:stretch>
                    </p:blipFill>
                    <p:spPr>
                      <a:xfrm>
                        <a:off x="1793741" y="4071192"/>
                        <a:ext cx="1823400" cy="1008415"/>
                      </a:xfrm>
                      <a:prstGeom prst="rect">
                        <a:avLst/>
                      </a:prstGeom>
                      <a:noFill/>
                      <a:ln w="38100"/>
                    </p:spPr>
                  </p:pic>
                </p:oleObj>
              </mc:Fallback>
            </mc:AlternateContent>
          </a:graphicData>
        </a:graphic>
      </p:graphicFrame>
      <p:sp>
        <p:nvSpPr>
          <p:cNvPr id="395313" name="矩形 395312"/>
          <p:cNvSpPr/>
          <p:nvPr/>
        </p:nvSpPr>
        <p:spPr>
          <a:xfrm>
            <a:off x="1734423" y="2668180"/>
            <a:ext cx="3627457" cy="332740"/>
          </a:xfrm>
          <a:prstGeom prst="rect">
            <a:avLst/>
          </a:prstGeom>
          <a:noFill/>
          <a:ln w="9525">
            <a:noFill/>
            <a:miter/>
          </a:ln>
        </p:spPr>
        <p:txBody>
          <a:bodyPr>
            <a:spAutoFit/>
          </a:bodyPr>
          <a:p>
            <a:pPr lvl="0" latinLnBrk="0">
              <a:buClr>
                <a:srgbClr val="000000"/>
              </a:buClr>
            </a:pPr>
            <a:r>
              <a:rPr lang="zh-CN" altLang="en-US" sz="1460" b="1" dirty="0">
                <a:latin typeface="Arial Black" panose="020B0A04020102020204" pitchFamily="34" charset="0"/>
                <a:ea typeface="黑体" panose="02010609060101010101" pitchFamily="2" charset="-122"/>
              </a:rPr>
              <a:t>布尔逻辑运算</a:t>
            </a:r>
            <a:r>
              <a:rPr lang="zh-CN" altLang="en-US" sz="1460" dirty="0">
                <a:latin typeface="Arial Black" panose="020B0A04020102020204" pitchFamily="34" charset="0"/>
                <a:ea typeface="宋体" panose="02010600030101010101" pitchFamily="2" charset="-122"/>
              </a:rPr>
              <a:t>（</a:t>
            </a:r>
            <a:r>
              <a:rPr lang="en-US" altLang="zh-CN" sz="1460">
                <a:latin typeface="Arial Black" panose="020B0A04020102020204" pitchFamily="34" charset="0"/>
                <a:ea typeface="宋体" panose="02010600030101010101" pitchFamily="2" charset="-122"/>
              </a:rPr>
              <a:t>Boolean operator</a:t>
            </a:r>
            <a:r>
              <a:rPr lang="zh-CN" altLang="en-US" sz="1460" dirty="0">
                <a:latin typeface="Arial Black" panose="020B0A04020102020204" pitchFamily="34" charset="0"/>
                <a:ea typeface="宋体" panose="02010600030101010101" pitchFamily="2" charset="-122"/>
              </a:rPr>
              <a:t>）</a:t>
            </a:r>
            <a:endParaRPr lang="zh-CN" altLang="en-US" sz="1460" dirty="0">
              <a:latin typeface="Arial Black" panose="020B0A04020102020204" pitchFamily="34" charset="0"/>
              <a:ea typeface="宋体" panose="02010600030101010101" pitchFamily="2" charset="-122"/>
            </a:endParaRPr>
          </a:p>
        </p:txBody>
      </p:sp>
      <p:graphicFrame>
        <p:nvGraphicFramePr>
          <p:cNvPr id="395318" name="内容占位符 395317"/>
          <p:cNvGraphicFramePr/>
          <p:nvPr>
            <p:ph sz="half" idx="1"/>
          </p:nvPr>
        </p:nvGraphicFramePr>
        <p:xfrm>
          <a:off x="6121415" y="3955135"/>
          <a:ext cx="1911088" cy="1203135"/>
        </p:xfrm>
        <a:graphic>
          <a:graphicData uri="http://schemas.openxmlformats.org/presentationml/2006/ole">
            <mc:AlternateContent xmlns:mc="http://schemas.openxmlformats.org/markup-compatibility/2006">
              <mc:Choice xmlns:v="urn:schemas-microsoft-com:vml" Requires="v">
                <p:oleObj spid="_x0000_s3079" name="" r:id="rId3" imgW="2400300" imgH="1524000" progId="Paint.Picture">
                  <p:embed/>
                </p:oleObj>
              </mc:Choice>
              <mc:Fallback>
                <p:oleObj name="" r:id="rId3" imgW="2400300" imgH="1524000" progId="Paint.Picture">
                  <p:embed/>
                  <p:pic>
                    <p:nvPicPr>
                      <p:cNvPr id="0" name="图片 3078"/>
                      <p:cNvPicPr/>
                      <p:nvPr/>
                    </p:nvPicPr>
                    <p:blipFill>
                      <a:blip r:embed="rId4">
                        <a:clrChange>
                          <a:clrFrom>
                            <a:srgbClr val="FFF5DF"/>
                          </a:clrFrom>
                          <a:clrTo>
                            <a:srgbClr val="FFF5DF">
                              <a:alpha val="0"/>
                            </a:srgbClr>
                          </a:clrTo>
                        </a:clrChange>
                      </a:blip>
                      <a:stretch>
                        <a:fillRect/>
                      </a:stretch>
                    </p:blipFill>
                    <p:spPr>
                      <a:xfrm>
                        <a:off x="6121415" y="3955135"/>
                        <a:ext cx="1911088" cy="1203135"/>
                      </a:xfrm>
                      <a:prstGeom prst="rect">
                        <a:avLst/>
                      </a:prstGeom>
                      <a:noFill/>
                      <a:ln w="38100"/>
                    </p:spPr>
                  </p:pic>
                </p:oleObj>
              </mc:Fallback>
            </mc:AlternateContent>
          </a:graphicData>
        </a:graphic>
      </p:graphicFrame>
      <p:sp>
        <p:nvSpPr>
          <p:cNvPr id="395321" name="矩形 395320"/>
          <p:cNvSpPr/>
          <p:nvPr/>
        </p:nvSpPr>
        <p:spPr>
          <a:xfrm>
            <a:off x="1559046" y="5526724"/>
            <a:ext cx="6785524" cy="289560"/>
          </a:xfrm>
          <a:prstGeom prst="rect">
            <a:avLst/>
          </a:prstGeom>
          <a:noFill/>
          <a:ln w="9525">
            <a:noFill/>
            <a:miter/>
          </a:ln>
        </p:spPr>
        <p:txBody>
          <a:bodyPr anchor="ctr">
            <a:spAutoFit/>
          </a:bodyPr>
          <a:p>
            <a:pPr lvl="0" latinLnBrk="0"/>
            <a:r>
              <a:rPr lang="zh-CN" altLang="en-US" sz="1300" b="1" dirty="0">
                <a:latin typeface="楷体_GB2312" panose="02010609030101010101" pitchFamily="49" charset="-122"/>
                <a:ea typeface="楷体_GB2312" panose="02010609030101010101" pitchFamily="49" charset="-122"/>
              </a:rPr>
              <a:t>当一个检索式中同时包含多个逻辑运算符时，取值的优先顺序依次为：</a:t>
            </a:r>
            <a:r>
              <a:rPr lang="en-US" altLang="zh-CN" sz="1300" b="1" dirty="0">
                <a:latin typeface="楷体_GB2312" panose="02010609030101010101" pitchFamily="49" charset="-122"/>
                <a:ea typeface="楷体_GB2312" panose="02010609030101010101" pitchFamily="49" charset="-122"/>
              </a:rPr>
              <a:t>NOT</a:t>
            </a:r>
            <a:r>
              <a:rPr lang="zh-CN" altLang="en-US" sz="1300" b="1" dirty="0">
                <a:latin typeface="楷体_GB2312" panose="02010609030101010101" pitchFamily="49" charset="-122"/>
                <a:ea typeface="楷体_GB2312" panose="02010609030101010101" pitchFamily="49" charset="-122"/>
              </a:rPr>
              <a:t>、</a:t>
            </a:r>
            <a:r>
              <a:rPr lang="en-US" altLang="zh-CN" sz="1300" b="1" dirty="0">
                <a:latin typeface="楷体_GB2312" panose="02010609030101010101" pitchFamily="49" charset="-122"/>
                <a:ea typeface="楷体_GB2312" panose="02010609030101010101" pitchFamily="49" charset="-122"/>
              </a:rPr>
              <a:t>AND </a:t>
            </a:r>
            <a:r>
              <a:rPr lang="zh-CN" altLang="en-US" sz="1300" b="1" dirty="0">
                <a:latin typeface="楷体_GB2312" panose="02010609030101010101" pitchFamily="49" charset="-122"/>
                <a:ea typeface="楷体_GB2312" panose="02010609030101010101" pitchFamily="49" charset="-122"/>
              </a:rPr>
              <a:t>和 </a:t>
            </a:r>
            <a:r>
              <a:rPr lang="en-US" altLang="zh-CN" sz="1300" b="1">
                <a:latin typeface="楷体_GB2312" panose="02010609030101010101" pitchFamily="49" charset="-122"/>
                <a:ea typeface="楷体_GB2312" panose="02010609030101010101" pitchFamily="49" charset="-122"/>
              </a:rPr>
              <a:t>OR </a:t>
            </a:r>
            <a:endParaRPr lang="en-US" altLang="zh-CN" sz="1300" b="1">
              <a:latin typeface="楷体_GB2312" panose="02010609030101010101" pitchFamily="49" charset="-122"/>
              <a:ea typeface="楷体_GB2312" panose="02010609030101010101" pitchFamily="49" charset="-122"/>
            </a:endParaRPr>
          </a:p>
        </p:txBody>
      </p:sp>
      <p:sp>
        <p:nvSpPr>
          <p:cNvPr id="395322" name="矩形 395321"/>
          <p:cNvSpPr/>
          <p:nvPr/>
        </p:nvSpPr>
        <p:spPr>
          <a:xfrm>
            <a:off x="2553276" y="643613"/>
            <a:ext cx="5439251" cy="635740"/>
          </a:xfrm>
          <a:prstGeom prst="rect">
            <a:avLst/>
          </a:prstGeom>
          <a:noFill/>
          <a:ln w="9525">
            <a:noFill/>
            <a:miter/>
          </a:ln>
        </p:spPr>
        <p:txBody>
          <a:bodyPr anchor="b"/>
          <a:lstStyle>
            <a:lvl1pPr marL="0" lvl="0" indent="0" algn="l" defTabSz="914400" eaLnBrk="1" fontAlgn="base" latinLnBrk="1" hangingPunct="1">
              <a:spcBef>
                <a:spcPct val="0"/>
              </a:spcBef>
              <a:spcAft>
                <a:spcPct val="0"/>
              </a:spcAft>
              <a:buClr>
                <a:srgbClr val="000000"/>
              </a:buClr>
              <a:buNone/>
              <a:defRPr sz="3600" b="0" i="0" u="none" kern="1200" baseline="0">
                <a:solidFill>
                  <a:srgbClr val="DECC1E"/>
                </a:solidFill>
                <a:latin typeface="-머리정체B" pitchFamily="18" charset="-127"/>
                <a:ea typeface="-머리정체B" pitchFamily="18" charset="-127"/>
              </a:defRPr>
            </a:lvl1pPr>
          </a:lstStyle>
          <a:p>
            <a:pPr lvl="0"/>
            <a:r>
              <a:rPr lang="zh-CN" altLang="en-US" sz="3575" b="1" dirty="0">
                <a:solidFill>
                  <a:schemeClr val="bg1"/>
                </a:solidFill>
                <a:latin typeface="黑体" panose="02010609060101010101" pitchFamily="2" charset="-122"/>
                <a:ea typeface="黑体" panose="02010609060101010101" pitchFamily="2" charset="-122"/>
              </a:rPr>
              <a:t>第 </a:t>
            </a:r>
            <a:r>
              <a:rPr lang="en-US" altLang="zh-CN" sz="3575" b="1">
                <a:solidFill>
                  <a:schemeClr val="bg1"/>
                </a:solidFill>
                <a:latin typeface="黑体" panose="02010609060101010101" pitchFamily="2" charset="-122"/>
                <a:ea typeface="黑体" panose="02010609060101010101" pitchFamily="2" charset="-122"/>
              </a:rPr>
              <a:t>2 </a:t>
            </a:r>
            <a:r>
              <a:rPr lang="zh-CN" altLang="en-US" sz="3575" b="1" dirty="0">
                <a:solidFill>
                  <a:schemeClr val="bg1"/>
                </a:solidFill>
                <a:latin typeface="黑体" panose="02010609060101010101" pitchFamily="2" charset="-122"/>
                <a:ea typeface="黑体" panose="02010609060101010101" pitchFamily="2" charset="-122"/>
              </a:rPr>
              <a:t>讲</a:t>
            </a:r>
            <a:r>
              <a:rPr lang="zh-CN" altLang="en-US" sz="2925" b="1" dirty="0">
                <a:solidFill>
                  <a:schemeClr val="bg1"/>
                </a:solidFill>
              </a:rPr>
              <a:t>  </a:t>
            </a:r>
            <a:r>
              <a:rPr lang="zh-CN" altLang="en-US" sz="3575" b="1" dirty="0">
                <a:solidFill>
                  <a:schemeClr val="bg1"/>
                </a:solidFill>
                <a:latin typeface="黑体" panose="02010609060101010101" pitchFamily="2" charset="-122"/>
                <a:ea typeface="黑体" panose="02010609060101010101" pitchFamily="2" charset="-122"/>
              </a:rPr>
              <a:t>信息检索基础</a:t>
            </a:r>
            <a:r>
              <a:rPr lang="zh-CN" altLang="en-US" sz="2925" dirty="0"/>
              <a:t> </a:t>
            </a:r>
            <a:endParaRPr lang="zh-CN" altLang="en-US" sz="2925" dirty="0"/>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5"/>
    </p:custDataLst>
  </p:cSld>
  <p:clrMapOvr>
    <a:masterClrMapping/>
  </p:clrMapOvr>
  <p:transition advClick="0" advTm="3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6292" name="矩形 396291"/>
          <p:cNvSpPr/>
          <p:nvPr/>
        </p:nvSpPr>
        <p:spPr>
          <a:xfrm>
            <a:off x="1501017" y="2866685"/>
            <a:ext cx="6843553" cy="2588260"/>
          </a:xfrm>
          <a:prstGeom prst="rect">
            <a:avLst/>
          </a:prstGeom>
          <a:noFill/>
          <a:ln w="9525">
            <a:noFill/>
            <a:miter/>
          </a:ln>
        </p:spPr>
        <p:txBody>
          <a:bodyPr anchor="ctr">
            <a:spAutoFit/>
          </a:bodyPr>
          <a:p>
            <a:pPr lvl="0" latinLnBrk="0">
              <a:lnSpc>
                <a:spcPct val="160000"/>
              </a:lnSpc>
              <a:buClr>
                <a:srgbClr val="E63512"/>
              </a:buClr>
              <a:buFont typeface="Wingdings" panose="05000000000000000000" pitchFamily="2" charset="2"/>
              <a:buChar char="p"/>
            </a:pPr>
            <a:r>
              <a:rPr lang="zh-CN" altLang="en-US" sz="1625" b="1" dirty="0">
                <a:latin typeface="Arial Unicode MS" pitchFamily="34" charset="-122"/>
                <a:ea typeface="Arial Unicode MS" pitchFamily="34" charset="-122"/>
              </a:rPr>
              <a:t>截词符号</a:t>
            </a:r>
            <a:endParaRPr lang="zh-CN" altLang="en-US" sz="1625" b="1" dirty="0">
              <a:latin typeface="Arial Unicode MS" pitchFamily="34" charset="-122"/>
              <a:ea typeface="Arial Unicode MS" pitchFamily="34" charset="-122"/>
            </a:endParaRPr>
          </a:p>
          <a:p>
            <a:pPr lvl="0" latinLnBrk="0">
              <a:lnSpc>
                <a:spcPct val="160000"/>
              </a:lnSpc>
              <a:buClr>
                <a:srgbClr val="E63512"/>
              </a:buClr>
              <a:buFont typeface="Wingdings" panose="05000000000000000000" pitchFamily="2" charset="2"/>
              <a:buNone/>
            </a:pPr>
            <a:r>
              <a:rPr lang="zh-TW" altLang="zh-CN" sz="1625" dirty="0">
                <a:latin typeface="Arial Unicode MS" pitchFamily="34" charset="-122"/>
                <a:ea typeface="Arial Unicode MS" pitchFamily="34" charset="-122"/>
              </a:rPr>
              <a:t> </a:t>
            </a:r>
            <a:r>
              <a:rPr lang="zh-CN" altLang="en-US" sz="1625" dirty="0">
                <a:latin typeface="Arial Unicode MS" pitchFamily="34" charset="-122"/>
                <a:ea typeface="Arial Unicode MS" pitchFamily="34" charset="-122"/>
              </a:rPr>
              <a:t> </a:t>
            </a:r>
            <a:r>
              <a:rPr lang="zh-TW" altLang="zh-CN" sz="1625" dirty="0">
                <a:latin typeface="Arial Unicode MS" pitchFamily="34" charset="-122"/>
                <a:ea typeface="Arial Unicode MS" pitchFamily="34" charset="-122"/>
              </a:rPr>
              <a:t> </a:t>
            </a:r>
            <a:r>
              <a:rPr lang="zh-CN" altLang="en-US" sz="1625" dirty="0">
                <a:latin typeface="Arial Unicode MS" pitchFamily="34" charset="-122"/>
                <a:ea typeface="Arial Unicode MS" pitchFamily="34" charset="-122"/>
              </a:rPr>
              <a:t> </a:t>
            </a:r>
            <a:r>
              <a:rPr lang="zh-CN" altLang="en-US" sz="1460" dirty="0">
                <a:latin typeface="Arial Unicode MS" pitchFamily="34" charset="-122"/>
                <a:ea typeface="Arial Unicode MS" pitchFamily="34" charset="-122"/>
              </a:rPr>
              <a:t>常用的有“</a:t>
            </a:r>
            <a:r>
              <a:rPr lang="en-US" altLang="zh-CN" sz="1460" dirty="0">
                <a:latin typeface="Arial Unicode MS" pitchFamily="34" charset="-122"/>
                <a:ea typeface="Arial Unicode MS" pitchFamily="34" charset="-122"/>
              </a:rPr>
              <a:t>?”</a:t>
            </a:r>
            <a:r>
              <a:rPr lang="zh-CN" altLang="en-US" sz="1460" dirty="0">
                <a:latin typeface="Arial Unicode MS" pitchFamily="34" charset="-122"/>
                <a:ea typeface="Arial Unicode MS" pitchFamily="34" charset="-122"/>
              </a:rPr>
              <a:t>、“</a:t>
            </a:r>
            <a:r>
              <a:rPr lang="en-US" altLang="zh-CN" sz="1460" dirty="0">
                <a:latin typeface="Arial Unicode MS" pitchFamily="34" charset="-122"/>
                <a:ea typeface="Arial Unicode MS" pitchFamily="34" charset="-122"/>
              </a:rPr>
              <a:t>$”</a:t>
            </a:r>
            <a:r>
              <a:rPr lang="zh-CN" altLang="en-US" sz="1460" dirty="0">
                <a:latin typeface="Arial Unicode MS" pitchFamily="34" charset="-122"/>
                <a:ea typeface="Arial Unicode MS" pitchFamily="34" charset="-122"/>
              </a:rPr>
              <a:t>和“</a:t>
            </a:r>
            <a:r>
              <a:rPr lang="en-US" altLang="zh-CN" sz="1460" dirty="0">
                <a:latin typeface="Arial Unicode MS" pitchFamily="34" charset="-122"/>
                <a:ea typeface="Arial Unicode MS" pitchFamily="34" charset="-122"/>
              </a:rPr>
              <a:t>*”</a:t>
            </a:r>
            <a:r>
              <a:rPr lang="zh-CN" altLang="en-US" sz="1460" dirty="0">
                <a:latin typeface="Arial Unicode MS" pitchFamily="34" charset="-122"/>
                <a:ea typeface="Arial Unicode MS" pitchFamily="34" charset="-122"/>
              </a:rPr>
              <a:t>等</a:t>
            </a:r>
            <a:r>
              <a:rPr lang="en-US" altLang="zh-CN" sz="1460">
                <a:latin typeface="Arial Unicode MS" pitchFamily="34" charset="-122"/>
                <a:ea typeface="Arial Unicode MS" pitchFamily="34" charset="-122"/>
              </a:rPr>
              <a:t>,</a:t>
            </a:r>
            <a:r>
              <a:rPr lang="zh-CN" altLang="en-US" sz="1460" dirty="0">
                <a:latin typeface="Arial Unicode MS" pitchFamily="34" charset="-122"/>
                <a:ea typeface="Arial Unicode MS" pitchFamily="34" charset="-122"/>
              </a:rPr>
              <a:t>绝大部分数据库无限截词符用“</a:t>
            </a:r>
            <a:r>
              <a:rPr lang="en-US" altLang="zh-CN" sz="1460" dirty="0">
                <a:latin typeface="Arial Unicode MS" pitchFamily="34" charset="-122"/>
                <a:ea typeface="Arial Unicode MS" pitchFamily="34" charset="-122"/>
              </a:rPr>
              <a:t>*”</a:t>
            </a:r>
            <a:r>
              <a:rPr lang="zh-CN" altLang="en-US" sz="1460" dirty="0">
                <a:latin typeface="Arial Unicode MS" pitchFamily="34" charset="-122"/>
                <a:ea typeface="Arial Unicode MS" pitchFamily="34" charset="-122"/>
              </a:rPr>
              <a:t>，少数用“？”或者“</a:t>
            </a:r>
            <a:r>
              <a:rPr lang="en-US" altLang="zh-CN" sz="1460">
                <a:latin typeface="Arial Unicode MS" pitchFamily="34" charset="-122"/>
                <a:ea typeface="Arial Unicode MS" pitchFamily="34" charset="-122"/>
              </a:rPr>
              <a:t>$”</a:t>
            </a:r>
            <a:endParaRPr lang="zh-TW" altLang="zh-CN" sz="1460" dirty="0">
              <a:latin typeface="Gulim" panose="020B0600000101010101" pitchFamily="34" charset="-127"/>
              <a:ea typeface="PMingLiU" panose="02020500000000000000" pitchFamily="18" charset="-120"/>
            </a:endParaRPr>
          </a:p>
          <a:p>
            <a:pPr lvl="0" latinLnBrk="0">
              <a:lnSpc>
                <a:spcPct val="160000"/>
              </a:lnSpc>
              <a:buClr>
                <a:srgbClr val="E63512"/>
              </a:buClr>
              <a:buFont typeface="Wingdings" panose="05000000000000000000" pitchFamily="2" charset="2"/>
              <a:buChar char="p"/>
            </a:pPr>
            <a:r>
              <a:rPr lang="zh-CN" altLang="en-US" sz="1625" b="1" dirty="0">
                <a:latin typeface="Arial Unicode MS" pitchFamily="34" charset="-122"/>
                <a:ea typeface="Arial Unicode MS" pitchFamily="34" charset="-122"/>
              </a:rPr>
              <a:t>截词类型</a:t>
            </a:r>
            <a:r>
              <a:rPr lang="zh-CN" altLang="en-US" sz="1625" dirty="0">
                <a:latin typeface="Gulim" panose="020B0600000101010101" pitchFamily="34" charset="-127"/>
              </a:rPr>
              <a:t> </a:t>
            </a:r>
            <a:endParaRPr lang="zh-TW" altLang="zh-CN" sz="1625" dirty="0">
              <a:latin typeface="Arial Unicode MS" pitchFamily="34" charset="-122"/>
              <a:ea typeface="Arial Unicode MS" pitchFamily="34" charset="-122"/>
            </a:endParaRPr>
          </a:p>
          <a:p>
            <a:pPr lvl="0" latinLnBrk="0">
              <a:lnSpc>
                <a:spcPct val="160000"/>
              </a:lnSpc>
              <a:buClr>
                <a:srgbClr val="000000"/>
              </a:buClr>
            </a:pPr>
            <a:r>
              <a:rPr lang="zh-CN" altLang="en-US" sz="1300" dirty="0">
                <a:latin typeface="Arial Unicode MS" pitchFamily="34" charset="-122"/>
                <a:ea typeface="Arial Unicode MS" pitchFamily="34" charset="-122"/>
              </a:rPr>
              <a:t>（</a:t>
            </a:r>
            <a:r>
              <a:rPr lang="en-US" altLang="zh-CN" sz="1300" dirty="0">
                <a:latin typeface="Arial Unicode MS" pitchFamily="34" charset="-122"/>
                <a:ea typeface="Arial Unicode MS" pitchFamily="34" charset="-122"/>
              </a:rPr>
              <a:t>1</a:t>
            </a:r>
            <a:r>
              <a:rPr lang="zh-CN" altLang="en-US" sz="1300" dirty="0">
                <a:latin typeface="Arial Unicode MS" pitchFamily="34" charset="-122"/>
                <a:ea typeface="Arial Unicode MS" pitchFamily="34" charset="-122"/>
              </a:rPr>
              <a:t>）</a:t>
            </a:r>
            <a:r>
              <a:rPr lang="zh-CN" altLang="en-US" sz="1300" b="1" dirty="0">
                <a:latin typeface="Arial Unicode MS" pitchFamily="34" charset="-122"/>
                <a:ea typeface="Arial Unicode MS" pitchFamily="34" charset="-122"/>
              </a:rPr>
              <a:t>后截断，前方一致</a:t>
            </a:r>
            <a:r>
              <a:rPr lang="zh-CN" altLang="en-US" sz="1300" dirty="0">
                <a:latin typeface="Arial Unicode MS" pitchFamily="34" charset="-122"/>
                <a:ea typeface="Arial Unicode MS" pitchFamily="34" charset="-122"/>
              </a:rPr>
              <a:t>。如： </a:t>
            </a:r>
            <a:r>
              <a:rPr lang="zh-CN" altLang="en-US" sz="1300" b="1" dirty="0">
                <a:latin typeface="Arial Unicode MS" pitchFamily="34" charset="-122"/>
                <a:ea typeface="Arial Unicode MS" pitchFamily="34" charset="-122"/>
              </a:rPr>
              <a:t>“</a:t>
            </a:r>
            <a:r>
              <a:rPr lang="en-US" altLang="zh-CN" sz="1300" b="1" dirty="0" err="1">
                <a:latin typeface="Arial Unicode MS" pitchFamily="34" charset="-122"/>
                <a:ea typeface="Arial Unicode MS" pitchFamily="34" charset="-122"/>
              </a:rPr>
              <a:t>comput</a:t>
            </a:r>
            <a:r>
              <a:rPr lang="en-US" altLang="zh-CN" sz="1300" b="1">
                <a:latin typeface="Arial Unicode MS" pitchFamily="34" charset="-122"/>
                <a:ea typeface="Arial Unicode MS" pitchFamily="34" charset="-122"/>
              </a:rPr>
              <a:t>*”</a:t>
            </a:r>
            <a:r>
              <a:rPr lang="en-US" altLang="zh-CN" sz="1300">
                <a:latin typeface="Arial Unicode MS" pitchFamily="34" charset="-122"/>
                <a:ea typeface="Arial Unicode MS" pitchFamily="34" charset="-122"/>
              </a:rPr>
              <a:t> </a:t>
            </a:r>
            <a:r>
              <a:rPr lang="zh-CN" altLang="en-US" sz="1300" dirty="0">
                <a:latin typeface="Arial Unicode MS" pitchFamily="34" charset="-122"/>
                <a:ea typeface="Arial Unicode MS" pitchFamily="34" charset="-122"/>
              </a:rPr>
              <a:t>表示</a:t>
            </a:r>
            <a:r>
              <a:rPr lang="zh-TW" altLang="zh-CN" sz="1300" dirty="0">
                <a:latin typeface="Arial Unicode MS" pitchFamily="34" charset="-122"/>
                <a:ea typeface="Arial Unicode MS" pitchFamily="34" charset="-122"/>
              </a:rPr>
              <a:t> </a:t>
            </a:r>
            <a:r>
              <a:rPr lang="en-US" altLang="zh-CN" sz="1300" dirty="0">
                <a:latin typeface="Arial Unicode MS" pitchFamily="34" charset="-122"/>
                <a:ea typeface="Arial Unicode MS" pitchFamily="34" charset="-122"/>
              </a:rPr>
              <a:t>computer</a:t>
            </a:r>
            <a:r>
              <a:rPr lang="zh-CN" altLang="en-US" sz="1300" dirty="0">
                <a:latin typeface="Arial Unicode MS" pitchFamily="34" charset="-122"/>
                <a:ea typeface="Arial Unicode MS" pitchFamily="34" charset="-122"/>
              </a:rPr>
              <a:t>、</a:t>
            </a:r>
            <a:r>
              <a:rPr lang="en-US" altLang="zh-CN" sz="1300" dirty="0">
                <a:latin typeface="Arial Unicode MS" pitchFamily="34" charset="-122"/>
                <a:ea typeface="Arial Unicode MS" pitchFamily="34" charset="-122"/>
              </a:rPr>
              <a:t>computers</a:t>
            </a:r>
            <a:r>
              <a:rPr lang="zh-CN" altLang="en-US" sz="1300" dirty="0">
                <a:latin typeface="Arial Unicode MS" pitchFamily="34" charset="-122"/>
                <a:ea typeface="Arial Unicode MS" pitchFamily="34" charset="-122"/>
              </a:rPr>
              <a:t>、</a:t>
            </a:r>
            <a:r>
              <a:rPr lang="en-US" altLang="zh-CN" sz="1300" dirty="0">
                <a:latin typeface="Arial Unicode MS" pitchFamily="34" charset="-122"/>
                <a:ea typeface="Arial Unicode MS" pitchFamily="34" charset="-122"/>
              </a:rPr>
              <a:t>computing</a:t>
            </a:r>
            <a:r>
              <a:rPr lang="zh-CN" altLang="en-US" sz="1300" dirty="0">
                <a:latin typeface="Arial Unicode MS" pitchFamily="34" charset="-122"/>
                <a:ea typeface="Arial Unicode MS" pitchFamily="34" charset="-122"/>
              </a:rPr>
              <a:t>等。</a:t>
            </a:r>
            <a:endParaRPr lang="zh-CN" altLang="en-US" sz="1300" dirty="0">
              <a:latin typeface="Arial Unicode MS" pitchFamily="34" charset="-122"/>
              <a:ea typeface="Arial Unicode MS" pitchFamily="34" charset="-122"/>
            </a:endParaRPr>
          </a:p>
          <a:p>
            <a:pPr lvl="0" latinLnBrk="0">
              <a:lnSpc>
                <a:spcPct val="160000"/>
              </a:lnSpc>
              <a:buClr>
                <a:srgbClr val="000000"/>
              </a:buClr>
            </a:pPr>
            <a:r>
              <a:rPr lang="zh-CN" altLang="en-US" sz="1300" dirty="0">
                <a:latin typeface="Arial Unicode MS" pitchFamily="34" charset="-122"/>
                <a:ea typeface="Arial Unicode MS" pitchFamily="34" charset="-122"/>
              </a:rPr>
              <a:t>（</a:t>
            </a:r>
            <a:r>
              <a:rPr lang="en-US" altLang="zh-CN" sz="1300" dirty="0">
                <a:latin typeface="Arial Unicode MS" pitchFamily="34" charset="-122"/>
                <a:ea typeface="Arial Unicode MS" pitchFamily="34" charset="-122"/>
              </a:rPr>
              <a:t>2</a:t>
            </a:r>
            <a:r>
              <a:rPr lang="zh-CN" altLang="en-US" sz="1300" dirty="0">
                <a:latin typeface="Arial Unicode MS" pitchFamily="34" charset="-122"/>
                <a:ea typeface="Arial Unicode MS" pitchFamily="34" charset="-122"/>
              </a:rPr>
              <a:t>）</a:t>
            </a:r>
            <a:r>
              <a:rPr lang="zh-CN" altLang="en-US" sz="1300" b="1" dirty="0">
                <a:latin typeface="Arial Unicode MS" pitchFamily="34" charset="-122"/>
                <a:ea typeface="Arial Unicode MS" pitchFamily="34" charset="-122"/>
              </a:rPr>
              <a:t>前截断，后方一致</a:t>
            </a:r>
            <a:r>
              <a:rPr lang="zh-CN" altLang="en-US" sz="1300" dirty="0">
                <a:latin typeface="Arial Unicode MS" pitchFamily="34" charset="-122"/>
                <a:ea typeface="Arial Unicode MS" pitchFamily="34" charset="-122"/>
              </a:rPr>
              <a:t>。如： </a:t>
            </a:r>
            <a:r>
              <a:rPr lang="zh-CN" altLang="en-US" sz="1300" b="1" dirty="0">
                <a:latin typeface="Arial Unicode MS" pitchFamily="34" charset="-122"/>
                <a:ea typeface="Arial Unicode MS" pitchFamily="34" charset="-122"/>
              </a:rPr>
              <a:t>“</a:t>
            </a:r>
            <a:r>
              <a:rPr lang="zh-TW" altLang="zh-CN" sz="1300" b="1" dirty="0">
                <a:latin typeface="Arial Unicode MS" pitchFamily="34" charset="-122"/>
                <a:ea typeface="Arial Unicode MS" pitchFamily="34" charset="-122"/>
              </a:rPr>
              <a:t>*</a:t>
            </a:r>
            <a:r>
              <a:rPr lang="en-US" altLang="zh-CN" sz="1300" b="1">
                <a:latin typeface="Arial Unicode MS" pitchFamily="34" charset="-122"/>
                <a:ea typeface="Arial Unicode MS" pitchFamily="34" charset="-122"/>
              </a:rPr>
              <a:t>computer”</a:t>
            </a:r>
            <a:r>
              <a:rPr lang="en-US" altLang="zh-CN" sz="1300">
                <a:latin typeface="Arial Unicode MS" pitchFamily="34" charset="-122"/>
                <a:ea typeface="Arial Unicode MS" pitchFamily="34" charset="-122"/>
              </a:rPr>
              <a:t> </a:t>
            </a:r>
            <a:r>
              <a:rPr lang="zh-CN" altLang="en-US" sz="1300" dirty="0">
                <a:latin typeface="Arial Unicode MS" pitchFamily="34" charset="-122"/>
                <a:ea typeface="Arial Unicode MS" pitchFamily="34" charset="-122"/>
              </a:rPr>
              <a:t>表示</a:t>
            </a:r>
            <a:r>
              <a:rPr lang="zh-TW" altLang="zh-CN" sz="1300" dirty="0">
                <a:latin typeface="Arial Unicode MS" pitchFamily="34" charset="-122"/>
                <a:ea typeface="Arial Unicode MS" pitchFamily="34" charset="-122"/>
              </a:rPr>
              <a:t> </a:t>
            </a:r>
            <a:r>
              <a:rPr lang="en-US" altLang="zh-CN" sz="1300" dirty="0">
                <a:latin typeface="Arial Unicode MS" pitchFamily="34" charset="-122"/>
                <a:ea typeface="Arial Unicode MS" pitchFamily="34" charset="-122"/>
              </a:rPr>
              <a:t>minicomputer</a:t>
            </a:r>
            <a:r>
              <a:rPr lang="zh-CN" altLang="en-US" sz="1300" dirty="0">
                <a:latin typeface="Arial Unicode MS" pitchFamily="34" charset="-122"/>
                <a:ea typeface="Arial Unicode MS" pitchFamily="34" charset="-122"/>
              </a:rPr>
              <a:t>、</a:t>
            </a:r>
            <a:r>
              <a:rPr lang="en-US" altLang="zh-CN" sz="1300" dirty="0">
                <a:latin typeface="Arial Unicode MS" pitchFamily="34" charset="-122"/>
                <a:ea typeface="Arial Unicode MS" pitchFamily="34" charset="-122"/>
              </a:rPr>
              <a:t>microcomputer</a:t>
            </a:r>
            <a:r>
              <a:rPr lang="zh-CN" altLang="en-US" sz="1300" dirty="0">
                <a:latin typeface="Arial Unicode MS" pitchFamily="34" charset="-122"/>
                <a:ea typeface="Arial Unicode MS" pitchFamily="34" charset="-122"/>
              </a:rPr>
              <a:t>等。</a:t>
            </a:r>
            <a:endParaRPr lang="zh-CN" altLang="en-US" sz="1300" dirty="0">
              <a:latin typeface="Arial Unicode MS" pitchFamily="34" charset="-122"/>
              <a:ea typeface="Arial Unicode MS" pitchFamily="34" charset="-122"/>
            </a:endParaRPr>
          </a:p>
          <a:p>
            <a:pPr lvl="0" latinLnBrk="0">
              <a:lnSpc>
                <a:spcPct val="160000"/>
              </a:lnSpc>
              <a:buClr>
                <a:srgbClr val="000000"/>
              </a:buClr>
            </a:pPr>
            <a:r>
              <a:rPr lang="zh-CN" altLang="en-US" sz="1300" dirty="0">
                <a:latin typeface="Arial Unicode MS" pitchFamily="34" charset="-122"/>
                <a:ea typeface="Arial Unicode MS" pitchFamily="34" charset="-122"/>
              </a:rPr>
              <a:t>（</a:t>
            </a:r>
            <a:r>
              <a:rPr lang="en-US" altLang="zh-CN" sz="1300" dirty="0">
                <a:latin typeface="Arial Unicode MS" pitchFamily="34" charset="-122"/>
                <a:ea typeface="Arial Unicode MS" pitchFamily="34" charset="-122"/>
              </a:rPr>
              <a:t>3</a:t>
            </a:r>
            <a:r>
              <a:rPr lang="zh-CN" altLang="en-US" sz="1300" dirty="0">
                <a:latin typeface="Arial Unicode MS" pitchFamily="34" charset="-122"/>
                <a:ea typeface="Arial Unicode MS" pitchFamily="34" charset="-122"/>
              </a:rPr>
              <a:t>）</a:t>
            </a:r>
            <a:r>
              <a:rPr lang="zh-CN" altLang="en-US" sz="1300" b="1" dirty="0">
                <a:latin typeface="Arial Unicode MS" pitchFamily="34" charset="-122"/>
                <a:ea typeface="Arial Unicode MS" pitchFamily="34" charset="-122"/>
              </a:rPr>
              <a:t>中截断，中间一致</a:t>
            </a:r>
            <a:r>
              <a:rPr lang="zh-CN" altLang="en-US" sz="1300" dirty="0">
                <a:latin typeface="Arial Unicode MS" pitchFamily="34" charset="-122"/>
                <a:ea typeface="Arial Unicode MS" pitchFamily="34" charset="-122"/>
              </a:rPr>
              <a:t>。如： </a:t>
            </a:r>
            <a:r>
              <a:rPr lang="zh-CN" altLang="en-US" sz="1300" b="1" dirty="0">
                <a:latin typeface="Arial Unicode MS" pitchFamily="34" charset="-122"/>
                <a:ea typeface="Arial Unicode MS" pitchFamily="34" charset="-122"/>
              </a:rPr>
              <a:t>“</a:t>
            </a:r>
            <a:r>
              <a:rPr lang="zh-TW" altLang="zh-CN" sz="1300" b="1" dirty="0">
                <a:latin typeface="Arial Unicode MS" pitchFamily="34" charset="-122"/>
                <a:ea typeface="Arial Unicode MS" pitchFamily="34" charset="-122"/>
              </a:rPr>
              <a:t>*</a:t>
            </a:r>
            <a:r>
              <a:rPr lang="en-US" altLang="zh-CN" sz="1300" b="1" dirty="0" err="1">
                <a:latin typeface="Arial Unicode MS" pitchFamily="34" charset="-122"/>
                <a:ea typeface="Arial Unicode MS" pitchFamily="34" charset="-122"/>
              </a:rPr>
              <a:t>comput</a:t>
            </a:r>
            <a:r>
              <a:rPr lang="zh-TW" altLang="zh-CN" sz="1300" b="1" dirty="0">
                <a:latin typeface="Arial Unicode MS" pitchFamily="34" charset="-122"/>
                <a:ea typeface="Arial Unicode MS" pitchFamily="34" charset="-122"/>
              </a:rPr>
              <a:t>*</a:t>
            </a:r>
            <a:r>
              <a:rPr lang="en-US" altLang="zh-CN" sz="1300" b="1">
                <a:latin typeface="Arial Unicode MS" pitchFamily="34" charset="-122"/>
                <a:ea typeface="Arial Unicode MS" pitchFamily="34" charset="-122"/>
              </a:rPr>
              <a:t>”</a:t>
            </a:r>
            <a:r>
              <a:rPr lang="zh-TW" altLang="zh-CN" sz="1300" dirty="0">
                <a:latin typeface="Arial Unicode MS" pitchFamily="34" charset="-122"/>
                <a:ea typeface="Arial Unicode MS" pitchFamily="34" charset="-122"/>
              </a:rPr>
              <a:t> </a:t>
            </a:r>
            <a:r>
              <a:rPr lang="zh-CN" altLang="en-US" sz="1300" dirty="0">
                <a:latin typeface="Arial Unicode MS" pitchFamily="34" charset="-122"/>
                <a:ea typeface="Arial Unicode MS" pitchFamily="34" charset="-122"/>
              </a:rPr>
              <a:t>表示</a:t>
            </a:r>
            <a:r>
              <a:rPr lang="zh-TW" altLang="zh-CN" sz="1300" dirty="0">
                <a:latin typeface="Arial Unicode MS" pitchFamily="34" charset="-122"/>
                <a:ea typeface="Arial Unicode MS" pitchFamily="34" charset="-122"/>
              </a:rPr>
              <a:t> </a:t>
            </a:r>
            <a:r>
              <a:rPr lang="en-US" altLang="zh-CN" sz="1300" dirty="0">
                <a:latin typeface="Arial Unicode MS" pitchFamily="34" charset="-122"/>
                <a:ea typeface="Arial Unicode MS" pitchFamily="34" charset="-122"/>
              </a:rPr>
              <a:t>minicomputer</a:t>
            </a:r>
            <a:r>
              <a:rPr lang="zh-CN" altLang="en-US" sz="1300" dirty="0">
                <a:latin typeface="Arial Unicode MS" pitchFamily="34" charset="-122"/>
                <a:ea typeface="Arial Unicode MS" pitchFamily="34" charset="-122"/>
              </a:rPr>
              <a:t>、</a:t>
            </a:r>
            <a:r>
              <a:rPr lang="en-US" altLang="zh-CN" sz="1300" dirty="0">
                <a:latin typeface="Arial Unicode MS" pitchFamily="34" charset="-122"/>
                <a:ea typeface="Arial Unicode MS" pitchFamily="34" charset="-122"/>
              </a:rPr>
              <a:t>microcomputers</a:t>
            </a:r>
            <a:r>
              <a:rPr lang="zh-CN" altLang="en-US" sz="1300" dirty="0">
                <a:latin typeface="Arial Unicode MS" pitchFamily="34" charset="-122"/>
                <a:ea typeface="Arial Unicode MS" pitchFamily="34" charset="-122"/>
              </a:rPr>
              <a:t>等。</a:t>
            </a:r>
            <a:endParaRPr lang="zh-CN" altLang="en-US" sz="1300" dirty="0">
              <a:latin typeface="Arial Unicode MS" pitchFamily="34" charset="-122"/>
              <a:ea typeface="Arial Unicode MS" pitchFamily="34" charset="-122"/>
            </a:endParaRPr>
          </a:p>
        </p:txBody>
      </p:sp>
      <p:sp>
        <p:nvSpPr>
          <p:cNvPr id="396293" name="矩形 396292"/>
          <p:cNvSpPr/>
          <p:nvPr/>
        </p:nvSpPr>
        <p:spPr>
          <a:xfrm>
            <a:off x="1501017" y="2359318"/>
            <a:ext cx="1303020" cy="332740"/>
          </a:xfrm>
          <a:prstGeom prst="rect">
            <a:avLst/>
          </a:prstGeom>
          <a:noFill/>
          <a:ln w="9525">
            <a:noFill/>
            <a:miter/>
          </a:ln>
        </p:spPr>
        <p:txBody>
          <a:bodyPr wrap="none" anchor="ctr">
            <a:spAutoFit/>
          </a:bodyPr>
          <a:p>
            <a:pPr lvl="0" latinLnBrk="0"/>
            <a:r>
              <a:rPr lang="en-US" altLang="zh-CN" sz="1460" b="1">
                <a:latin typeface="Arial Black" panose="020B0A04020102020204" pitchFamily="34" charset="0"/>
                <a:ea typeface="黑体" panose="02010609060101010101" pitchFamily="2" charset="-122"/>
              </a:rPr>
              <a:t>1.2 </a:t>
            </a:r>
            <a:r>
              <a:rPr lang="zh-CN" altLang="en-US" sz="1460" b="1" dirty="0">
                <a:latin typeface="Arial Black" panose="020B0A04020102020204" pitchFamily="34" charset="0"/>
                <a:ea typeface="黑体" panose="02010609060101010101" pitchFamily="2" charset="-122"/>
              </a:rPr>
              <a:t>截词检索</a:t>
            </a:r>
            <a:endParaRPr lang="zh-CN" altLang="en-US" sz="1460" b="1" dirty="0">
              <a:latin typeface="Arial Black" panose="020B0A04020102020204" pitchFamily="34" charset="0"/>
              <a:ea typeface="黑体" panose="0201060906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7317" name="矩形 397316"/>
          <p:cNvSpPr/>
          <p:nvPr/>
        </p:nvSpPr>
        <p:spPr>
          <a:xfrm>
            <a:off x="1501017" y="2182651"/>
            <a:ext cx="1303020" cy="332740"/>
          </a:xfrm>
          <a:prstGeom prst="rect">
            <a:avLst/>
          </a:prstGeom>
          <a:noFill/>
          <a:ln w="9525">
            <a:noFill/>
            <a:miter/>
          </a:ln>
        </p:spPr>
        <p:txBody>
          <a:bodyPr wrap="none" anchor="ctr">
            <a:spAutoFit/>
          </a:bodyPr>
          <a:p>
            <a:pPr lvl="0" latinLnBrk="0"/>
            <a:r>
              <a:rPr lang="en-US" altLang="zh-CN" sz="1460" b="1" dirty="0">
                <a:latin typeface="Arial Black" panose="020B0A04020102020204" pitchFamily="34" charset="0"/>
                <a:ea typeface="黑体" panose="02010609060101010101" pitchFamily="2" charset="-122"/>
              </a:rPr>
              <a:t>1.3 </a:t>
            </a:r>
            <a:r>
              <a:rPr lang="zh-CN" altLang="en-US" sz="1460" b="1" dirty="0">
                <a:latin typeface="Arial Black" panose="020B0A04020102020204" pitchFamily="34" charset="0"/>
                <a:ea typeface="黑体" panose="02010609060101010101" pitchFamily="2" charset="-122"/>
              </a:rPr>
              <a:t>位置算符</a:t>
            </a:r>
            <a:endParaRPr lang="zh-CN" altLang="en-US" sz="1460" b="1" dirty="0">
              <a:latin typeface="Arial Black" panose="020B0A04020102020204" pitchFamily="34" charset="0"/>
              <a:ea typeface="黑体" panose="02010609060101010101" pitchFamily="2" charset="-122"/>
            </a:endParaRPr>
          </a:p>
        </p:txBody>
      </p:sp>
      <p:sp>
        <p:nvSpPr>
          <p:cNvPr id="397318" name="矩形 397317"/>
          <p:cNvSpPr/>
          <p:nvPr/>
        </p:nvSpPr>
        <p:spPr>
          <a:xfrm>
            <a:off x="1501017" y="2554539"/>
            <a:ext cx="6901582" cy="3248660"/>
          </a:xfrm>
          <a:prstGeom prst="rect">
            <a:avLst/>
          </a:prstGeom>
          <a:noFill/>
          <a:ln w="9525">
            <a:noFill/>
            <a:miter/>
          </a:ln>
        </p:spPr>
        <p:txBody>
          <a:bodyPr anchor="ctr">
            <a:spAutoFit/>
          </a:bodyPr>
          <a:p>
            <a:pPr lvl="0" latinLnBrk="0">
              <a:lnSpc>
                <a:spcPct val="145000"/>
              </a:lnSpc>
              <a:buClr>
                <a:srgbClr val="CC3300"/>
              </a:buClr>
              <a:buFont typeface="Wingdings" panose="05000000000000000000" pitchFamily="2" charset="2"/>
              <a:buChar char="p"/>
            </a:pPr>
            <a:r>
              <a:rPr lang="zh-CN" altLang="en-US" sz="1300" b="1" dirty="0">
                <a:latin typeface="仿宋_GB2312" panose="02010609030101010101" pitchFamily="49" charset="-122"/>
                <a:ea typeface="仿宋_GB2312" panose="02010609030101010101" pitchFamily="49" charset="-122"/>
              </a:rPr>
              <a:t>邻近位置算符（</a:t>
            </a:r>
            <a:r>
              <a:rPr lang="en-US" altLang="zh-CN" sz="1300" b="1" dirty="0">
                <a:latin typeface="仿宋_GB2312" panose="02010609030101010101" pitchFamily="49" charset="-122"/>
                <a:ea typeface="仿宋_GB2312" panose="02010609030101010101" pitchFamily="49" charset="-122"/>
              </a:rPr>
              <a:t>W</a:t>
            </a:r>
            <a:r>
              <a:rPr lang="zh-CN" altLang="en-US" sz="1300" b="1" dirty="0">
                <a:latin typeface="仿宋_GB2312" panose="02010609030101010101" pitchFamily="49" charset="-122"/>
                <a:ea typeface="仿宋_GB2312" panose="02010609030101010101" pitchFamily="49" charset="-122"/>
              </a:rPr>
              <a:t>）</a:t>
            </a:r>
            <a:r>
              <a:rPr lang="zh-TW" altLang="zh-CN" sz="1300" dirty="0">
                <a:latin typeface="仿宋_GB2312" panose="02010609030101010101" pitchFamily="49" charset="-122"/>
                <a:ea typeface="仿宋_GB2312" panose="02010609030101010101" pitchFamily="49" charset="-122"/>
              </a:rPr>
              <a:t> </a:t>
            </a:r>
            <a:r>
              <a:rPr lang="zh-CN" altLang="en-US" sz="1300" dirty="0">
                <a:latin typeface="仿宋_GB2312" panose="02010609030101010101" pitchFamily="49" charset="-122"/>
                <a:ea typeface="仿宋_GB2312" panose="02010609030101010101" pitchFamily="49" charset="-122"/>
              </a:rPr>
              <a:t> </a:t>
            </a:r>
            <a:r>
              <a:rPr lang="en-US" altLang="zh-CN" sz="1300" dirty="0">
                <a:latin typeface="仿宋_GB2312" panose="02010609030101010101" pitchFamily="49" charset="-122"/>
                <a:ea typeface="仿宋_GB2312" panose="02010609030101010101" pitchFamily="49" charset="-122"/>
              </a:rPr>
              <a:t>W</a:t>
            </a:r>
            <a:r>
              <a:rPr lang="zh-CN" altLang="en-US" sz="1300" dirty="0">
                <a:latin typeface="仿宋_GB2312" panose="02010609030101010101" pitchFamily="49" charset="-122"/>
                <a:ea typeface="仿宋_GB2312" panose="02010609030101010101" pitchFamily="49" charset="-122"/>
              </a:rPr>
              <a:t>是</a:t>
            </a:r>
            <a:r>
              <a:rPr lang="en-US" altLang="zh-CN" sz="1300" dirty="0">
                <a:latin typeface="仿宋_GB2312" panose="02010609030101010101" pitchFamily="49" charset="-122"/>
                <a:ea typeface="仿宋_GB2312" panose="02010609030101010101" pitchFamily="49" charset="-122"/>
              </a:rPr>
              <a:t>with</a:t>
            </a:r>
            <a:r>
              <a:rPr lang="zh-CN" altLang="en-US" sz="1300" dirty="0">
                <a:latin typeface="仿宋_GB2312" panose="02010609030101010101" pitchFamily="49" charset="-122"/>
                <a:ea typeface="仿宋_GB2312" panose="02010609030101010101" pitchFamily="49" charset="-122"/>
              </a:rPr>
              <a:t>的缩写。（</a:t>
            </a:r>
            <a:r>
              <a:rPr lang="en-US" altLang="zh-CN" sz="1300" dirty="0">
                <a:latin typeface="仿宋_GB2312" panose="02010609030101010101" pitchFamily="49" charset="-122"/>
                <a:ea typeface="仿宋_GB2312" panose="02010609030101010101" pitchFamily="49" charset="-122"/>
              </a:rPr>
              <a:t>W</a:t>
            </a:r>
            <a:r>
              <a:rPr lang="zh-CN" altLang="en-US" sz="1300" dirty="0">
                <a:latin typeface="仿宋_GB2312" panose="02010609030101010101" pitchFamily="49" charset="-122"/>
                <a:ea typeface="仿宋_GB2312" panose="02010609030101010101" pitchFamily="49" charset="-122"/>
              </a:rPr>
              <a:t>）算符也可以简写为（）算符，</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W</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B</a:t>
            </a:r>
            <a:r>
              <a:rPr lang="zh-CN" altLang="en-US" sz="1300" dirty="0">
                <a:latin typeface="仿宋_GB2312" panose="02010609030101010101" pitchFamily="49" charset="-122"/>
                <a:ea typeface="仿宋_GB2312" panose="02010609030101010101" pitchFamily="49" charset="-122"/>
              </a:rPr>
              <a:t>，表示</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紧挨着</a:t>
            </a:r>
            <a:r>
              <a:rPr lang="en-US" altLang="zh-CN" sz="1300" dirty="0">
                <a:latin typeface="仿宋_GB2312" panose="02010609030101010101" pitchFamily="49" charset="-122"/>
                <a:ea typeface="仿宋_GB2312" panose="02010609030101010101" pitchFamily="49" charset="-122"/>
              </a:rPr>
              <a:t>B</a:t>
            </a:r>
            <a:r>
              <a:rPr lang="zh-CN" altLang="en-US" sz="1300" dirty="0">
                <a:latin typeface="仿宋_GB2312" panose="02010609030101010101" pitchFamily="49" charset="-122"/>
                <a:ea typeface="仿宋_GB2312" panose="02010609030101010101" pitchFamily="49" charset="-122"/>
              </a:rPr>
              <a:t>，</a:t>
            </a:r>
            <a:r>
              <a:rPr lang="zh-CN" altLang="en-US" sz="1300" b="1" dirty="0">
                <a:latin typeface="仿宋_GB2312" panose="02010609030101010101" pitchFamily="49" charset="-122"/>
                <a:ea typeface="仿宋_GB2312" panose="02010609030101010101" pitchFamily="49" charset="-122"/>
              </a:rPr>
              <a:t>顺序不能颠倒</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和</a:t>
            </a:r>
            <a:r>
              <a:rPr lang="en-US" altLang="zh-CN" sz="1300" dirty="0">
                <a:latin typeface="仿宋_GB2312" panose="02010609030101010101" pitchFamily="49" charset="-122"/>
                <a:ea typeface="仿宋_GB2312" panose="02010609030101010101" pitchFamily="49" charset="-122"/>
              </a:rPr>
              <a:t>B</a:t>
            </a:r>
            <a:r>
              <a:rPr lang="zh-CN" altLang="en-US" sz="1300" dirty="0">
                <a:latin typeface="仿宋_GB2312" panose="02010609030101010101" pitchFamily="49" charset="-122"/>
                <a:ea typeface="仿宋_GB2312" panose="02010609030101010101" pitchFamily="49" charset="-122"/>
              </a:rPr>
              <a:t>之间除允许有一个空格、一个标志符号或一个连接号以外，不得插入任何单位或字母。</a:t>
            </a:r>
            <a:endParaRPr lang="zh-CN" altLang="en-US" sz="1300" dirty="0">
              <a:latin typeface="仿宋_GB2312" panose="02010609030101010101" pitchFamily="49" charset="-122"/>
              <a:ea typeface="仿宋_GB2312" panose="02010609030101010101" pitchFamily="49" charset="-122"/>
            </a:endParaRPr>
          </a:p>
          <a:p>
            <a:pPr lvl="0" latinLnBrk="0">
              <a:lnSpc>
                <a:spcPct val="145000"/>
              </a:lnSpc>
              <a:buClr>
                <a:srgbClr val="CC3300"/>
              </a:buClr>
              <a:buFont typeface="Wingdings" panose="05000000000000000000" pitchFamily="2" charset="2"/>
              <a:buChar char="p"/>
            </a:pPr>
            <a:r>
              <a:rPr lang="zh-CN" altLang="en-US" sz="1300" b="1" dirty="0">
                <a:latin typeface="仿宋_GB2312" panose="02010609030101010101" pitchFamily="49" charset="-122"/>
                <a:ea typeface="仿宋_GB2312" panose="02010609030101010101" pitchFamily="49" charset="-122"/>
              </a:rPr>
              <a:t>邻词位置算符（</a:t>
            </a:r>
            <a:r>
              <a:rPr lang="en-US" altLang="zh-CN" sz="1300" b="1" dirty="0" err="1">
                <a:latin typeface="仿宋_GB2312" panose="02010609030101010101" pitchFamily="49" charset="-122"/>
                <a:ea typeface="仿宋_GB2312" panose="02010609030101010101" pitchFamily="49" charset="-122"/>
              </a:rPr>
              <a:t>nw</a:t>
            </a:r>
            <a:r>
              <a:rPr lang="zh-CN" altLang="en-US" sz="1300" b="1" dirty="0">
                <a:latin typeface="仿宋_GB2312" panose="02010609030101010101" pitchFamily="49" charset="-122"/>
                <a:ea typeface="仿宋_GB2312" panose="02010609030101010101" pitchFamily="49" charset="-122"/>
              </a:rPr>
              <a:t>）</a:t>
            </a:r>
            <a:r>
              <a:rPr lang="zh-TW" altLang="zh-CN" sz="1300" dirty="0">
                <a:latin typeface="仿宋_GB2312" panose="02010609030101010101" pitchFamily="49" charset="-122"/>
                <a:ea typeface="仿宋_GB2312" panose="02010609030101010101" pitchFamily="49" charset="-122"/>
              </a:rPr>
              <a:t> </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a:t>
            </a:r>
            <a:r>
              <a:rPr lang="en-US" altLang="zh-CN" sz="1300" dirty="0" err="1">
                <a:latin typeface="仿宋_GB2312" panose="02010609030101010101" pitchFamily="49" charset="-122"/>
                <a:ea typeface="仿宋_GB2312" panose="02010609030101010101" pitchFamily="49" charset="-122"/>
              </a:rPr>
              <a:t>nw</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B</a:t>
            </a:r>
            <a:r>
              <a:rPr lang="zh-CN" altLang="en-US" sz="1300" dirty="0">
                <a:latin typeface="仿宋_GB2312" panose="02010609030101010101" pitchFamily="49" charset="-122"/>
                <a:ea typeface="仿宋_GB2312" panose="02010609030101010101" pitchFamily="49" charset="-122"/>
              </a:rPr>
              <a:t>，表示两个词的</a:t>
            </a:r>
            <a:r>
              <a:rPr lang="zh-CN" altLang="en-US" sz="1300" b="1" dirty="0">
                <a:latin typeface="仿宋_GB2312" panose="02010609030101010101" pitchFamily="49" charset="-122"/>
                <a:ea typeface="仿宋_GB2312" panose="02010609030101010101" pitchFamily="49" charset="-122"/>
              </a:rPr>
              <a:t>次序不变</a:t>
            </a:r>
            <a:r>
              <a:rPr lang="zh-CN" altLang="en-US" sz="1300" dirty="0">
                <a:latin typeface="仿宋_GB2312" panose="02010609030101010101" pitchFamily="49" charset="-122"/>
                <a:ea typeface="仿宋_GB2312" panose="02010609030101010101" pitchFamily="49" charset="-122"/>
              </a:rPr>
              <a:t>，其间可以插入</a:t>
            </a:r>
            <a:r>
              <a:rPr lang="en-US" altLang="zh-CN" sz="1300" dirty="0">
                <a:latin typeface="仿宋_GB2312" panose="02010609030101010101" pitchFamily="49" charset="-122"/>
                <a:ea typeface="仿宋_GB2312" panose="02010609030101010101" pitchFamily="49" charset="-122"/>
              </a:rPr>
              <a:t>n</a:t>
            </a:r>
            <a:r>
              <a:rPr lang="zh-CN" altLang="en-US" sz="1300" dirty="0">
                <a:latin typeface="仿宋_GB2312" panose="02010609030101010101" pitchFamily="49" charset="-122"/>
                <a:ea typeface="仿宋_GB2312" panose="02010609030101010101" pitchFamily="49" charset="-122"/>
              </a:rPr>
              <a:t>个词。</a:t>
            </a:r>
            <a:endParaRPr lang="zh-CN" altLang="en-US" sz="1300" dirty="0">
              <a:latin typeface="仿宋_GB2312" panose="02010609030101010101" pitchFamily="49" charset="-122"/>
              <a:ea typeface="仿宋_GB2312" panose="02010609030101010101" pitchFamily="49" charset="-122"/>
            </a:endParaRPr>
          </a:p>
          <a:p>
            <a:pPr lvl="0" latinLnBrk="0">
              <a:lnSpc>
                <a:spcPct val="145000"/>
              </a:lnSpc>
              <a:buClr>
                <a:srgbClr val="CC3300"/>
              </a:buClr>
              <a:buFont typeface="Wingdings" panose="05000000000000000000" pitchFamily="2" charset="2"/>
              <a:buChar char="p"/>
            </a:pPr>
            <a:r>
              <a:rPr lang="zh-CN" altLang="en-US" sz="1300" b="1" dirty="0">
                <a:latin typeface="仿宋_GB2312" panose="02010609030101010101" pitchFamily="49" charset="-122"/>
                <a:ea typeface="仿宋_GB2312" panose="02010609030101010101" pitchFamily="49" charset="-122"/>
              </a:rPr>
              <a:t>句子位置算符（</a:t>
            </a:r>
            <a:r>
              <a:rPr lang="en-US" altLang="zh-CN" sz="1300" b="1" dirty="0">
                <a:latin typeface="仿宋_GB2312" panose="02010609030101010101" pitchFamily="49" charset="-122"/>
                <a:ea typeface="仿宋_GB2312" panose="02010609030101010101" pitchFamily="49" charset="-122"/>
              </a:rPr>
              <a:t>S</a:t>
            </a:r>
            <a:r>
              <a:rPr lang="zh-CN" altLang="en-US" sz="1300" b="1" dirty="0">
                <a:latin typeface="仿宋_GB2312" panose="02010609030101010101" pitchFamily="49" charset="-122"/>
                <a:ea typeface="仿宋_GB2312" panose="02010609030101010101" pitchFamily="49" charset="-122"/>
              </a:rPr>
              <a:t>）</a:t>
            </a:r>
            <a:r>
              <a:rPr lang="zh-TW" altLang="zh-CN" sz="1300" dirty="0">
                <a:latin typeface="仿宋_GB2312" panose="02010609030101010101" pitchFamily="49" charset="-122"/>
                <a:ea typeface="仿宋_GB2312" panose="02010609030101010101" pitchFamily="49" charset="-122"/>
              </a:rPr>
              <a:t> </a:t>
            </a:r>
            <a:r>
              <a:rPr lang="en-US" altLang="zh-CN" sz="1300" dirty="0">
                <a:latin typeface="仿宋_GB2312" panose="02010609030101010101" pitchFamily="49" charset="-122"/>
                <a:ea typeface="仿宋_GB2312" panose="02010609030101010101" pitchFamily="49" charset="-122"/>
              </a:rPr>
              <a:t>S</a:t>
            </a:r>
            <a:r>
              <a:rPr lang="zh-CN" altLang="en-US" sz="1300" dirty="0">
                <a:latin typeface="仿宋_GB2312" panose="02010609030101010101" pitchFamily="49" charset="-122"/>
                <a:ea typeface="仿宋_GB2312" panose="02010609030101010101" pitchFamily="49" charset="-122"/>
              </a:rPr>
              <a:t>是</a:t>
            </a:r>
            <a:r>
              <a:rPr lang="en-US" altLang="zh-CN" sz="1300" dirty="0">
                <a:latin typeface="仿宋_GB2312" panose="02010609030101010101" pitchFamily="49" charset="-122"/>
                <a:ea typeface="仿宋_GB2312" panose="02010609030101010101" pitchFamily="49" charset="-122"/>
              </a:rPr>
              <a:t>sentence</a:t>
            </a:r>
            <a:r>
              <a:rPr lang="zh-CN" altLang="en-US" sz="1300" dirty="0">
                <a:latin typeface="仿宋_GB2312" panose="02010609030101010101" pitchFamily="49" charset="-122"/>
                <a:ea typeface="仿宋_GB2312" panose="02010609030101010101" pitchFamily="49" charset="-122"/>
              </a:rPr>
              <a:t>的缩写。</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s</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B</a:t>
            </a:r>
            <a:r>
              <a:rPr lang="zh-CN" altLang="en-US" sz="1300" dirty="0">
                <a:latin typeface="仿宋_GB2312" panose="02010609030101010101" pitchFamily="49" charset="-122"/>
                <a:ea typeface="仿宋_GB2312" panose="02010609030101010101" pitchFamily="49" charset="-122"/>
              </a:rPr>
              <a:t>表</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和</a:t>
            </a:r>
            <a:r>
              <a:rPr lang="en-US" altLang="zh-CN" sz="1300" dirty="0">
                <a:latin typeface="仿宋_GB2312" panose="02010609030101010101" pitchFamily="49" charset="-122"/>
                <a:ea typeface="仿宋_GB2312" panose="02010609030101010101" pitchFamily="49" charset="-122"/>
              </a:rPr>
              <a:t>B</a:t>
            </a:r>
            <a:r>
              <a:rPr lang="zh-CN" altLang="en-US" sz="1300" dirty="0">
                <a:latin typeface="仿宋_GB2312" panose="02010609030101010101" pitchFamily="49" charset="-122"/>
                <a:ea typeface="仿宋_GB2312" panose="02010609030101010101" pitchFamily="49" charset="-122"/>
              </a:rPr>
              <a:t>必须同时出现在记录的同一个句子或短语中，但</a:t>
            </a:r>
            <a:r>
              <a:rPr lang="zh-CN" altLang="en-US" sz="1300" b="1" dirty="0">
                <a:latin typeface="仿宋_GB2312" panose="02010609030101010101" pitchFamily="49" charset="-122"/>
                <a:ea typeface="仿宋_GB2312" panose="02010609030101010101" pitchFamily="49" charset="-122"/>
              </a:rPr>
              <a:t>次序可能随意改变</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与</a:t>
            </a:r>
            <a:r>
              <a:rPr lang="en-US" altLang="zh-CN" sz="1300" dirty="0">
                <a:latin typeface="仿宋_GB2312" panose="02010609030101010101" pitchFamily="49" charset="-122"/>
                <a:ea typeface="仿宋_GB2312" panose="02010609030101010101" pitchFamily="49" charset="-122"/>
              </a:rPr>
              <a:t>B</a:t>
            </a:r>
            <a:r>
              <a:rPr lang="zh-CN" altLang="en-US" sz="1300" dirty="0">
                <a:latin typeface="仿宋_GB2312" panose="02010609030101010101" pitchFamily="49" charset="-122"/>
                <a:ea typeface="仿宋_GB2312" panose="02010609030101010101" pitchFamily="49" charset="-122"/>
              </a:rPr>
              <a:t>之间可以有若干个其他的词。</a:t>
            </a:r>
            <a:endParaRPr lang="zh-CN" altLang="en-US" sz="1300" dirty="0">
              <a:latin typeface="仿宋_GB2312" panose="02010609030101010101" pitchFamily="49" charset="-122"/>
              <a:ea typeface="仿宋_GB2312" panose="02010609030101010101" pitchFamily="49" charset="-122"/>
            </a:endParaRPr>
          </a:p>
          <a:p>
            <a:pPr lvl="0" latinLnBrk="0">
              <a:lnSpc>
                <a:spcPct val="145000"/>
              </a:lnSpc>
              <a:buClr>
                <a:srgbClr val="CC3300"/>
              </a:buClr>
              <a:buFont typeface="Wingdings" panose="05000000000000000000" pitchFamily="2" charset="2"/>
              <a:buChar char="p"/>
            </a:pPr>
            <a:r>
              <a:rPr lang="zh-CN" altLang="en-US" sz="1300" b="1" dirty="0">
                <a:latin typeface="仿宋_GB2312" panose="02010609030101010101" pitchFamily="49" charset="-122"/>
                <a:ea typeface="仿宋_GB2312" panose="02010609030101010101" pitchFamily="49" charset="-122"/>
              </a:rPr>
              <a:t>字段位置符（</a:t>
            </a:r>
            <a:r>
              <a:rPr lang="en-US" altLang="zh-CN" sz="1300" b="1" dirty="0">
                <a:latin typeface="仿宋_GB2312" panose="02010609030101010101" pitchFamily="49" charset="-122"/>
                <a:ea typeface="仿宋_GB2312" panose="02010609030101010101" pitchFamily="49" charset="-122"/>
              </a:rPr>
              <a:t>F</a:t>
            </a:r>
            <a:r>
              <a:rPr lang="zh-CN" altLang="en-US" sz="1300" b="1" dirty="0">
                <a:latin typeface="仿宋_GB2312" panose="02010609030101010101" pitchFamily="49" charset="-122"/>
                <a:ea typeface="仿宋_GB2312" panose="02010609030101010101" pitchFamily="49" charset="-122"/>
              </a:rPr>
              <a:t>）</a:t>
            </a:r>
            <a:r>
              <a:rPr lang="zh-TW" altLang="zh-CN" sz="1300" dirty="0">
                <a:latin typeface="仿宋_GB2312" panose="02010609030101010101" pitchFamily="49" charset="-122"/>
                <a:ea typeface="仿宋_GB2312" panose="02010609030101010101" pitchFamily="49" charset="-122"/>
              </a:rPr>
              <a:t> </a:t>
            </a:r>
            <a:r>
              <a:rPr lang="en-US" altLang="zh-CN" sz="1300" dirty="0">
                <a:latin typeface="仿宋_GB2312" panose="02010609030101010101" pitchFamily="49" charset="-122"/>
                <a:ea typeface="仿宋_GB2312" panose="02010609030101010101" pitchFamily="49" charset="-122"/>
              </a:rPr>
              <a:t>F</a:t>
            </a:r>
            <a:r>
              <a:rPr lang="zh-CN" altLang="en-US" sz="1300" dirty="0">
                <a:latin typeface="仿宋_GB2312" panose="02010609030101010101" pitchFamily="49" charset="-122"/>
                <a:ea typeface="仿宋_GB2312" panose="02010609030101010101" pitchFamily="49" charset="-122"/>
              </a:rPr>
              <a:t>是</a:t>
            </a:r>
            <a:r>
              <a:rPr lang="en-US" altLang="zh-CN" sz="1300" dirty="0">
                <a:latin typeface="仿宋_GB2312" panose="02010609030101010101" pitchFamily="49" charset="-122"/>
                <a:ea typeface="仿宋_GB2312" panose="02010609030101010101" pitchFamily="49" charset="-122"/>
              </a:rPr>
              <a:t>field</a:t>
            </a:r>
            <a:r>
              <a:rPr lang="zh-CN" altLang="en-US" sz="1300" dirty="0">
                <a:latin typeface="仿宋_GB2312" panose="02010609030101010101" pitchFamily="49" charset="-122"/>
                <a:ea typeface="仿宋_GB2312" panose="02010609030101010101" pitchFamily="49" charset="-122"/>
              </a:rPr>
              <a:t>的缩写。</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F</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B</a:t>
            </a:r>
            <a:r>
              <a:rPr lang="zh-CN" altLang="en-US" sz="1300" dirty="0">
                <a:latin typeface="仿宋_GB2312" panose="02010609030101010101" pitchFamily="49" charset="-122"/>
                <a:ea typeface="仿宋_GB2312" panose="02010609030101010101" pitchFamily="49" charset="-122"/>
              </a:rPr>
              <a:t>，表示</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和</a:t>
            </a:r>
            <a:r>
              <a:rPr lang="en-US" altLang="zh-CN" sz="1300" dirty="0">
                <a:latin typeface="仿宋_GB2312" panose="02010609030101010101" pitchFamily="49" charset="-122"/>
                <a:ea typeface="仿宋_GB2312" panose="02010609030101010101" pitchFamily="49" charset="-122"/>
              </a:rPr>
              <a:t>B </a:t>
            </a:r>
            <a:r>
              <a:rPr lang="zh-CN" altLang="en-US" sz="1300" dirty="0">
                <a:latin typeface="仿宋_GB2312" panose="02010609030101010101" pitchFamily="49" charset="-122"/>
                <a:ea typeface="仿宋_GB2312" panose="02010609030101010101" pitchFamily="49" charset="-122"/>
              </a:rPr>
              <a:t>必须同时出现在记录的同一个字段之中，但</a:t>
            </a:r>
            <a:r>
              <a:rPr lang="zh-CN" altLang="en-US" sz="1300" b="1" dirty="0">
                <a:latin typeface="仿宋_GB2312" panose="02010609030101010101" pitchFamily="49" charset="-122"/>
                <a:ea typeface="仿宋_GB2312" panose="02010609030101010101" pitchFamily="49" charset="-122"/>
              </a:rPr>
              <a:t>位置和次序不限</a:t>
            </a:r>
            <a:r>
              <a:rPr lang="zh-CN" altLang="en-US" sz="1300" dirty="0">
                <a:latin typeface="仿宋_GB2312" panose="02010609030101010101" pitchFamily="49" charset="-122"/>
                <a:ea typeface="仿宋_GB2312" panose="02010609030101010101" pitchFamily="49" charset="-122"/>
              </a:rPr>
              <a:t>，两者之间还可以任意加词。如</a:t>
            </a:r>
            <a:r>
              <a:rPr lang="en-US" altLang="zh-CN" sz="1300" dirty="0">
                <a:latin typeface="仿宋_GB2312" panose="02010609030101010101" pitchFamily="49" charset="-122"/>
                <a:ea typeface="仿宋_GB2312" panose="02010609030101010101" pitchFamily="49" charset="-122"/>
              </a:rPr>
              <a:t>Rice</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F</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Genetics/Ti </a:t>
            </a:r>
            <a:r>
              <a:rPr lang="zh-CN" altLang="en-US" sz="1300" dirty="0">
                <a:latin typeface="仿宋_GB2312" panose="02010609030101010101" pitchFamily="49" charset="-122"/>
                <a:ea typeface="仿宋_GB2312" panose="02010609030101010101" pitchFamily="49" charset="-122"/>
              </a:rPr>
              <a:t>要求</a:t>
            </a:r>
            <a:r>
              <a:rPr lang="en-US" altLang="zh-CN" sz="1300" dirty="0">
                <a:latin typeface="仿宋_GB2312" panose="02010609030101010101" pitchFamily="49" charset="-122"/>
                <a:ea typeface="仿宋_GB2312" panose="02010609030101010101" pitchFamily="49" charset="-122"/>
              </a:rPr>
              <a:t>Rice</a:t>
            </a:r>
            <a:r>
              <a:rPr lang="zh-CN" altLang="en-US" sz="1300" dirty="0">
                <a:latin typeface="仿宋_GB2312" panose="02010609030101010101" pitchFamily="49" charset="-122"/>
                <a:ea typeface="仿宋_GB2312" panose="02010609030101010101" pitchFamily="49" charset="-122"/>
              </a:rPr>
              <a:t>和</a:t>
            </a:r>
            <a:r>
              <a:rPr lang="en-US" altLang="zh-CN" sz="1300" dirty="0">
                <a:latin typeface="仿宋_GB2312" panose="02010609030101010101" pitchFamily="49" charset="-122"/>
                <a:ea typeface="仿宋_GB2312" panose="02010609030101010101" pitchFamily="49" charset="-122"/>
              </a:rPr>
              <a:t>Genetics</a:t>
            </a:r>
            <a:r>
              <a:rPr lang="zh-CN" altLang="en-US" sz="1300" dirty="0">
                <a:latin typeface="仿宋_GB2312" panose="02010609030101010101" pitchFamily="49" charset="-122"/>
                <a:ea typeface="仿宋_GB2312" panose="02010609030101010101" pitchFamily="49" charset="-122"/>
              </a:rPr>
              <a:t>必在同时出现在篇名之中。</a:t>
            </a:r>
            <a:endParaRPr lang="zh-CN" altLang="en-US" sz="1300" dirty="0">
              <a:latin typeface="仿宋_GB2312" panose="02010609030101010101" pitchFamily="49" charset="-122"/>
              <a:ea typeface="仿宋_GB2312" panose="02010609030101010101" pitchFamily="49" charset="-122"/>
            </a:endParaRPr>
          </a:p>
          <a:p>
            <a:pPr lvl="0" latinLnBrk="0">
              <a:lnSpc>
                <a:spcPct val="145000"/>
              </a:lnSpc>
              <a:buClr>
                <a:srgbClr val="CC3300"/>
              </a:buClr>
              <a:buFont typeface="Wingdings" panose="05000000000000000000" pitchFamily="2" charset="2"/>
              <a:buChar char="p"/>
            </a:pPr>
            <a:r>
              <a:rPr lang="zh-CN" altLang="en-US" sz="1300" b="1" dirty="0">
                <a:latin typeface="仿宋_GB2312" panose="02010609030101010101" pitchFamily="49" charset="-122"/>
                <a:ea typeface="仿宋_GB2312" panose="02010609030101010101" pitchFamily="49" charset="-122"/>
              </a:rPr>
              <a:t>记录位置算符（</a:t>
            </a:r>
            <a:r>
              <a:rPr lang="en-US" altLang="zh-CN" sz="1300" b="1" dirty="0">
                <a:latin typeface="仿宋_GB2312" panose="02010609030101010101" pitchFamily="49" charset="-122"/>
                <a:ea typeface="仿宋_GB2312" panose="02010609030101010101" pitchFamily="49" charset="-122"/>
              </a:rPr>
              <a:t>C</a:t>
            </a:r>
            <a:r>
              <a:rPr lang="zh-CN" altLang="en-US" sz="1300" b="1" dirty="0">
                <a:latin typeface="仿宋_GB2312" panose="02010609030101010101" pitchFamily="49" charset="-122"/>
                <a:ea typeface="仿宋_GB2312" panose="02010609030101010101" pitchFamily="49" charset="-122"/>
              </a:rPr>
              <a:t>）</a:t>
            </a:r>
            <a:r>
              <a:rPr lang="zh-TW" altLang="zh-CN" sz="1300" dirty="0">
                <a:latin typeface="仿宋_GB2312" panose="02010609030101010101" pitchFamily="49" charset="-122"/>
                <a:ea typeface="仿宋_GB2312" panose="02010609030101010101" pitchFamily="49" charset="-122"/>
              </a:rPr>
              <a:t> </a:t>
            </a:r>
            <a:r>
              <a:rPr lang="en-US" altLang="zh-CN" sz="1300" dirty="0">
                <a:latin typeface="仿宋_GB2312" panose="02010609030101010101" pitchFamily="49" charset="-122"/>
                <a:ea typeface="仿宋_GB2312" panose="02010609030101010101" pitchFamily="49" charset="-122"/>
              </a:rPr>
              <a:t>C</a:t>
            </a:r>
            <a:r>
              <a:rPr lang="zh-CN" altLang="en-US" sz="1300" dirty="0">
                <a:latin typeface="仿宋_GB2312" panose="02010609030101010101" pitchFamily="49" charset="-122"/>
                <a:ea typeface="仿宋_GB2312" panose="02010609030101010101" pitchFamily="49" charset="-122"/>
              </a:rPr>
              <a:t>是</a:t>
            </a:r>
            <a:r>
              <a:rPr lang="en-US" altLang="zh-CN" sz="1300" dirty="0">
                <a:latin typeface="仿宋_GB2312" panose="02010609030101010101" pitchFamily="49" charset="-122"/>
                <a:ea typeface="仿宋_GB2312" panose="02010609030101010101" pitchFamily="49" charset="-122"/>
              </a:rPr>
              <a:t>citation</a:t>
            </a:r>
            <a:r>
              <a:rPr lang="zh-CN" altLang="en-US" sz="1300" dirty="0">
                <a:latin typeface="仿宋_GB2312" panose="02010609030101010101" pitchFamily="49" charset="-122"/>
                <a:ea typeface="仿宋_GB2312" panose="02010609030101010101" pitchFamily="49" charset="-122"/>
              </a:rPr>
              <a:t>的缩写。</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C</a:t>
            </a:r>
            <a:r>
              <a:rPr lang="zh-CN" altLang="en-US" sz="1300" dirty="0">
                <a:latin typeface="仿宋_GB2312" panose="02010609030101010101" pitchFamily="49" charset="-122"/>
                <a:ea typeface="仿宋_GB2312" panose="02010609030101010101" pitchFamily="49" charset="-122"/>
              </a:rPr>
              <a:t>）</a:t>
            </a:r>
            <a:r>
              <a:rPr lang="en-US" altLang="zh-CN" sz="1300" dirty="0">
                <a:latin typeface="仿宋_GB2312" panose="02010609030101010101" pitchFamily="49" charset="-122"/>
                <a:ea typeface="仿宋_GB2312" panose="02010609030101010101" pitchFamily="49" charset="-122"/>
              </a:rPr>
              <a:t>B </a:t>
            </a:r>
            <a:r>
              <a:rPr lang="zh-CN" altLang="en-US" sz="1300" dirty="0">
                <a:latin typeface="仿宋_GB2312" panose="02010609030101010101" pitchFamily="49" charset="-122"/>
                <a:ea typeface="仿宋_GB2312" panose="02010609030101010101" pitchFamily="49" charset="-122"/>
              </a:rPr>
              <a:t>其作用等同于</a:t>
            </a:r>
            <a:r>
              <a:rPr lang="en-US" altLang="zh-CN" sz="1300" dirty="0">
                <a:latin typeface="仿宋_GB2312" panose="02010609030101010101" pitchFamily="49" charset="-122"/>
                <a:ea typeface="仿宋_GB2312" panose="02010609030101010101" pitchFamily="49" charset="-122"/>
              </a:rPr>
              <a:t>A and B</a:t>
            </a:r>
            <a:r>
              <a:rPr lang="zh-CN" altLang="en-US" sz="1300" dirty="0">
                <a:latin typeface="仿宋_GB2312" panose="02010609030101010101" pitchFamily="49" charset="-122"/>
                <a:ea typeface="仿宋_GB2312" panose="02010609030101010101" pitchFamily="49" charset="-122"/>
              </a:rPr>
              <a:t>，均表示 </a:t>
            </a:r>
            <a:r>
              <a:rPr lang="en-US" altLang="zh-CN" sz="1300" dirty="0">
                <a:latin typeface="仿宋_GB2312" panose="02010609030101010101" pitchFamily="49" charset="-122"/>
                <a:ea typeface="仿宋_GB2312" panose="02010609030101010101" pitchFamily="49" charset="-122"/>
              </a:rPr>
              <a:t>A</a:t>
            </a:r>
            <a:r>
              <a:rPr lang="zh-CN" altLang="en-US" sz="1300" dirty="0">
                <a:latin typeface="仿宋_GB2312" panose="02010609030101010101" pitchFamily="49" charset="-122"/>
                <a:ea typeface="仿宋_GB2312" panose="02010609030101010101" pitchFamily="49" charset="-122"/>
              </a:rPr>
              <a:t>和</a:t>
            </a:r>
            <a:r>
              <a:rPr lang="en-US" altLang="zh-CN" sz="1300" dirty="0">
                <a:latin typeface="仿宋_GB2312" panose="02010609030101010101" pitchFamily="49" charset="-122"/>
                <a:ea typeface="仿宋_GB2312" panose="02010609030101010101" pitchFamily="49" charset="-122"/>
              </a:rPr>
              <a:t>B</a:t>
            </a:r>
            <a:r>
              <a:rPr lang="zh-CN" altLang="en-US" sz="1300" dirty="0">
                <a:latin typeface="仿宋_GB2312" panose="02010609030101010101" pitchFamily="49" charset="-122"/>
                <a:ea typeface="仿宋_GB2312" panose="02010609030101010101" pitchFamily="49" charset="-122"/>
              </a:rPr>
              <a:t>同时出现在同一记录内，但</a:t>
            </a:r>
            <a:r>
              <a:rPr lang="zh-CN" altLang="en-US" sz="1300" b="1" dirty="0">
                <a:latin typeface="仿宋_GB2312" panose="02010609030101010101" pitchFamily="49" charset="-122"/>
                <a:ea typeface="仿宋_GB2312" panose="02010609030101010101" pitchFamily="49" charset="-122"/>
              </a:rPr>
              <a:t>词序不限</a:t>
            </a:r>
            <a:r>
              <a:rPr lang="zh-CN" altLang="en-US" sz="1300" dirty="0">
                <a:latin typeface="仿宋_GB2312" panose="02010609030101010101" pitchFamily="49" charset="-122"/>
                <a:ea typeface="仿宋_GB2312" panose="02010609030101010101" pitchFamily="49" charset="-122"/>
              </a:rPr>
              <a:t>，也不要求在同一字段内。</a:t>
            </a:r>
            <a:endParaRPr lang="zh-CN" altLang="en-US" sz="1300" dirty="0">
              <a:latin typeface="仿宋_GB2312" panose="02010609030101010101" pitchFamily="49" charset="-122"/>
              <a:ea typeface="仿宋_GB2312" panose="02010609030101010101" pitchFamily="49"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7318">
                                            <p:txEl>
                                              <p:charRg st="0" end="100"/>
                                            </p:txEl>
                                          </p:spTgt>
                                        </p:tgtEl>
                                        <p:attrNameLst>
                                          <p:attrName>style.visibility</p:attrName>
                                        </p:attrNameLst>
                                      </p:cBhvr>
                                      <p:to>
                                        <p:strVal val="visible"/>
                                      </p:to>
                                    </p:set>
                                    <p:anim calcmode="lin" valueType="num">
                                      <p:cBhvr additive="base">
                                        <p:cTn id="7" dur="500" fill="hold"/>
                                        <p:tgtEl>
                                          <p:spTgt spid="397318">
                                            <p:txEl>
                                              <p:charRg st="0" end="10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7318">
                                            <p:txEl>
                                              <p:charRg st="0" end="10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97318">
                                            <p:txEl>
                                              <p:charRg st="100" end="140"/>
                                            </p:txEl>
                                          </p:spTgt>
                                        </p:tgtEl>
                                        <p:attrNameLst>
                                          <p:attrName>style.visibility</p:attrName>
                                        </p:attrNameLst>
                                      </p:cBhvr>
                                      <p:to>
                                        <p:strVal val="visible"/>
                                      </p:to>
                                    </p:set>
                                    <p:anim calcmode="lin" valueType="num">
                                      <p:cBhvr additive="base">
                                        <p:cTn id="13" dur="500" fill="hold"/>
                                        <p:tgtEl>
                                          <p:spTgt spid="397318">
                                            <p:txEl>
                                              <p:charRg st="100" end="14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97318">
                                            <p:txEl>
                                              <p:charRg st="100" end="14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97318">
                                            <p:txEl>
                                              <p:charRg st="140" end="220"/>
                                            </p:txEl>
                                          </p:spTgt>
                                        </p:tgtEl>
                                        <p:attrNameLst>
                                          <p:attrName>style.visibility</p:attrName>
                                        </p:attrNameLst>
                                      </p:cBhvr>
                                      <p:to>
                                        <p:strVal val="visible"/>
                                      </p:to>
                                    </p:set>
                                    <p:anim calcmode="lin" valueType="num">
                                      <p:cBhvr additive="base">
                                        <p:cTn id="19" dur="500" fill="hold"/>
                                        <p:tgtEl>
                                          <p:spTgt spid="397318">
                                            <p:txEl>
                                              <p:charRg st="140" end="22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97318">
                                            <p:txEl>
                                              <p:charRg st="140" end="22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97318">
                                            <p:txEl>
                                              <p:charRg st="220" end="339"/>
                                            </p:txEl>
                                          </p:spTgt>
                                        </p:tgtEl>
                                        <p:attrNameLst>
                                          <p:attrName>style.visibility</p:attrName>
                                        </p:attrNameLst>
                                      </p:cBhvr>
                                      <p:to>
                                        <p:strVal val="visible"/>
                                      </p:to>
                                    </p:set>
                                    <p:anim calcmode="lin" valueType="num">
                                      <p:cBhvr additive="base">
                                        <p:cTn id="25" dur="500" fill="hold"/>
                                        <p:tgtEl>
                                          <p:spTgt spid="397318">
                                            <p:txEl>
                                              <p:charRg st="220" end="33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97318">
                                            <p:txEl>
                                              <p:charRg st="220" end="33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97318">
                                            <p:txEl>
                                              <p:charRg st="339" end="419"/>
                                            </p:txEl>
                                          </p:spTgt>
                                        </p:tgtEl>
                                        <p:attrNameLst>
                                          <p:attrName>style.visibility</p:attrName>
                                        </p:attrNameLst>
                                      </p:cBhvr>
                                      <p:to>
                                        <p:strVal val="visible"/>
                                      </p:to>
                                    </p:set>
                                    <p:anim calcmode="lin" valueType="num">
                                      <p:cBhvr additive="base">
                                        <p:cTn id="31" dur="500" fill="hold"/>
                                        <p:tgtEl>
                                          <p:spTgt spid="397318">
                                            <p:txEl>
                                              <p:charRg st="339" end="41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97318">
                                            <p:txEl>
                                              <p:charRg st="339" end="4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8341" name="矩形 398340"/>
          <p:cNvSpPr/>
          <p:nvPr/>
        </p:nvSpPr>
        <p:spPr>
          <a:xfrm>
            <a:off x="1501017" y="2182651"/>
            <a:ext cx="1303020" cy="332740"/>
          </a:xfrm>
          <a:prstGeom prst="rect">
            <a:avLst/>
          </a:prstGeom>
          <a:noFill/>
          <a:ln w="9525">
            <a:noFill/>
            <a:miter/>
          </a:ln>
        </p:spPr>
        <p:txBody>
          <a:bodyPr wrap="none" anchor="ctr">
            <a:spAutoFit/>
          </a:bodyPr>
          <a:p>
            <a:pPr lvl="0" latinLnBrk="0"/>
            <a:r>
              <a:rPr lang="en-US" altLang="zh-CN" sz="1460" b="1">
                <a:latin typeface="Arial Black" panose="020B0A04020102020204" pitchFamily="34" charset="0"/>
                <a:ea typeface="黑体" panose="02010609060101010101" pitchFamily="2" charset="-122"/>
              </a:rPr>
              <a:t>1.4 </a:t>
            </a:r>
            <a:r>
              <a:rPr lang="zh-CN" altLang="en-US" sz="1460" b="1" dirty="0">
                <a:latin typeface="Arial Black" panose="020B0A04020102020204" pitchFamily="34" charset="0"/>
                <a:ea typeface="黑体" panose="02010609060101010101" pitchFamily="2" charset="-122"/>
              </a:rPr>
              <a:t>字段检索</a:t>
            </a:r>
            <a:endParaRPr lang="zh-CN" altLang="en-US" sz="1460" b="1" dirty="0">
              <a:latin typeface="Arial Black" panose="020B0A04020102020204" pitchFamily="34" charset="0"/>
              <a:ea typeface="黑体" panose="02010609060101010101" pitchFamily="2" charset="-122"/>
            </a:endParaRPr>
          </a:p>
        </p:txBody>
      </p:sp>
      <p:sp>
        <p:nvSpPr>
          <p:cNvPr id="398344" name="文本框 398343"/>
          <p:cNvSpPr txBox="1"/>
          <p:nvPr/>
        </p:nvSpPr>
        <p:spPr>
          <a:xfrm>
            <a:off x="1969118" y="3311658"/>
            <a:ext cx="1637707" cy="332740"/>
          </a:xfrm>
          <a:prstGeom prst="rect">
            <a:avLst/>
          </a:prstGeom>
          <a:noFill/>
          <a:ln w="9525">
            <a:noFill/>
            <a:miter/>
          </a:ln>
        </p:spPr>
        <p:txBody>
          <a:bodyPr>
            <a:spAutoFit/>
          </a:bodyPr>
          <a:p>
            <a:pPr lvl="0" latinLnBrk="0">
              <a:spcBef>
                <a:spcPct val="50000"/>
              </a:spcBef>
              <a:buClr>
                <a:srgbClr val="000000"/>
              </a:buClr>
            </a:pPr>
            <a:r>
              <a:rPr lang="en-US" altLang="zh-CN" sz="1460">
                <a:latin typeface="Arial Black" panose="020B0A04020102020204" pitchFamily="34" charset="0"/>
                <a:ea typeface="仿宋_GB2312" panose="02010609030101010101" pitchFamily="49" charset="-122"/>
              </a:rPr>
              <a:t>CAB</a:t>
            </a:r>
            <a:endParaRPr lang="en-US" altLang="zh-CN" sz="1460">
              <a:latin typeface="Arial Black" panose="020B0A04020102020204" pitchFamily="34" charset="0"/>
              <a:ea typeface="仿宋_GB2312" panose="02010609030101010101" pitchFamily="49" charset="-122"/>
            </a:endParaRPr>
          </a:p>
        </p:txBody>
      </p:sp>
      <p:sp>
        <p:nvSpPr>
          <p:cNvPr id="398345" name="文本框 398344"/>
          <p:cNvSpPr txBox="1"/>
          <p:nvPr/>
        </p:nvSpPr>
        <p:spPr>
          <a:xfrm>
            <a:off x="1969118" y="3779758"/>
            <a:ext cx="3568138" cy="999490"/>
          </a:xfrm>
          <a:prstGeom prst="rect">
            <a:avLst/>
          </a:prstGeom>
          <a:noFill/>
          <a:ln w="9525">
            <a:noFill/>
            <a:miter/>
          </a:ln>
        </p:spPr>
        <p:txBody>
          <a:bodyPr>
            <a:spAutoFit/>
          </a:bodyPr>
          <a:p>
            <a:pPr lvl="0" latinLnBrk="0">
              <a:spcBef>
                <a:spcPct val="50000"/>
              </a:spcBef>
              <a:buClr>
                <a:srgbClr val="000000"/>
              </a:buClr>
            </a:pPr>
            <a:r>
              <a:rPr lang="en-US" altLang="zh-CN" sz="1460">
                <a:latin typeface="Arial Black" panose="020B0A04020102020204" pitchFamily="34" charset="0"/>
                <a:ea typeface="仿宋_GB2312" panose="02010609030101010101" pitchFamily="49" charset="-122"/>
              </a:rPr>
              <a:t>Riparian zone  in de</a:t>
            </a:r>
            <a:endParaRPr lang="en-US" altLang="zh-CN" sz="1460">
              <a:latin typeface="Arial Black" panose="020B0A04020102020204" pitchFamily="34" charset="0"/>
              <a:ea typeface="仿宋_GB2312" panose="02010609030101010101" pitchFamily="49" charset="-122"/>
            </a:endParaRPr>
          </a:p>
          <a:p>
            <a:pPr lvl="0" latinLnBrk="0">
              <a:spcBef>
                <a:spcPct val="50000"/>
              </a:spcBef>
              <a:buClr>
                <a:srgbClr val="000000"/>
              </a:buClr>
            </a:pPr>
            <a:r>
              <a:rPr lang="en-US" altLang="zh-CN" sz="1460" dirty="0" err="1">
                <a:latin typeface="Arial Black" panose="020B0A04020102020204" pitchFamily="34" charset="0"/>
                <a:ea typeface="仿宋_GB2312" panose="02010609030101010101" pitchFamily="49" charset="-122"/>
              </a:rPr>
              <a:t>Py</a:t>
            </a:r>
            <a:r>
              <a:rPr lang="en-US" altLang="zh-CN" sz="1460">
                <a:latin typeface="Arial Black" panose="020B0A04020102020204" pitchFamily="34" charset="0"/>
                <a:ea typeface="仿宋_GB2312" panose="02010609030101010101" pitchFamily="49" charset="-122"/>
              </a:rPr>
              <a:t>=1990-2005</a:t>
            </a:r>
            <a:endParaRPr lang="en-US" altLang="zh-CN" sz="1460">
              <a:latin typeface="Arial Black" panose="020B0A04020102020204" pitchFamily="34" charset="0"/>
              <a:ea typeface="仿宋_GB2312" panose="02010609030101010101" pitchFamily="49" charset="-122"/>
            </a:endParaRPr>
          </a:p>
          <a:p>
            <a:pPr lvl="0" latinLnBrk="0">
              <a:spcBef>
                <a:spcPct val="50000"/>
              </a:spcBef>
              <a:buClr>
                <a:srgbClr val="000000"/>
              </a:buClr>
            </a:pPr>
            <a:r>
              <a:rPr lang="en-US" altLang="zh-CN" sz="1460">
                <a:latin typeface="Arial Black" panose="020B0A04020102020204" pitchFamily="34" charset="0"/>
                <a:ea typeface="仿宋_GB2312" panose="02010609030101010101" pitchFamily="49" charset="-122"/>
              </a:rPr>
              <a:t>La=English</a:t>
            </a:r>
            <a:endParaRPr lang="en-US" altLang="zh-CN" sz="1460">
              <a:latin typeface="Arial Black" panose="020B0A04020102020204" pitchFamily="34" charset="0"/>
              <a:ea typeface="仿宋_GB2312" panose="02010609030101010101" pitchFamily="49" charset="-122"/>
            </a:endParaRPr>
          </a:p>
        </p:txBody>
      </p:sp>
      <p:sp>
        <p:nvSpPr>
          <p:cNvPr id="398346" name="矩形 398345"/>
          <p:cNvSpPr/>
          <p:nvPr/>
        </p:nvSpPr>
        <p:spPr>
          <a:xfrm>
            <a:off x="1676393" y="4833307"/>
            <a:ext cx="6668177" cy="647700"/>
          </a:xfrm>
          <a:prstGeom prst="rect">
            <a:avLst/>
          </a:prstGeom>
          <a:noFill/>
          <a:ln w="9525">
            <a:noFill/>
            <a:miter/>
          </a:ln>
        </p:spPr>
        <p:txBody>
          <a:bodyPr>
            <a:spAutoFit/>
          </a:bodyPr>
          <a:p>
            <a:pPr lvl="0" latinLnBrk="0">
              <a:lnSpc>
                <a:spcPct val="125000"/>
              </a:lnSpc>
              <a:buClr>
                <a:srgbClr val="000000"/>
              </a:buClr>
            </a:pP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    如</a:t>
            </a:r>
            <a:r>
              <a:rPr lang="en-US" altLang="zh-CN" sz="1460" dirty="0" err="1">
                <a:effectLst>
                  <a:outerShdw blurRad="38100" dist="38100" dir="2700000">
                    <a:srgbClr val="C0C0C0"/>
                  </a:outerShdw>
                </a:effectLst>
                <a:latin typeface="Arial Black" panose="020B0A04020102020204" pitchFamily="34" charset="0"/>
                <a:ea typeface="仿宋_GB2312" panose="02010609030101010101" pitchFamily="49" charset="-122"/>
              </a:rPr>
              <a:t>Proquest</a:t>
            </a: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数据库中，检索式</a:t>
            </a: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AU</a:t>
            </a: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a:t>
            </a: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JOHN</a:t>
            </a: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）中，（）为字段限制符，将检索词</a:t>
            </a: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JOHN</a:t>
            </a: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限定到</a:t>
            </a: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AU</a:t>
            </a: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字段中，即检索出的文献的作者是</a:t>
            </a: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JOHN</a:t>
            </a:r>
            <a:endPar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endParaRPr>
          </a:p>
        </p:txBody>
      </p:sp>
      <p:sp>
        <p:nvSpPr>
          <p:cNvPr id="398349" name="文本框 398348"/>
          <p:cNvSpPr txBox="1"/>
          <p:nvPr/>
        </p:nvSpPr>
        <p:spPr>
          <a:xfrm>
            <a:off x="1909799" y="2727499"/>
            <a:ext cx="5966670" cy="313690"/>
          </a:xfrm>
          <a:prstGeom prst="rect">
            <a:avLst/>
          </a:prstGeom>
          <a:noFill/>
          <a:ln w="9525">
            <a:noFill/>
            <a:miter/>
          </a:ln>
        </p:spPr>
        <p:txBody>
          <a:bodyPr>
            <a:spAutoFit/>
          </a:bodyPr>
          <a:p>
            <a:pPr lvl="0" latinLnBrk="1">
              <a:spcBef>
                <a:spcPct val="50000"/>
              </a:spcBef>
            </a:pPr>
            <a:r>
              <a:rPr lang="zh-CN" altLang="en-US" sz="1460" dirty="0">
                <a:latin typeface="Gulim" panose="020B0600000101010101" pitchFamily="34" charset="-127"/>
                <a:ea typeface="Gulim" panose="020B0600000101010101" pitchFamily="34" charset="-127"/>
              </a:rPr>
              <a:t>不同数据库字段限定检索使用格式不一致</a:t>
            </a:r>
            <a:r>
              <a:rPr lang="en-US" altLang="zh-CN" sz="1460">
                <a:latin typeface="Gulim" panose="020B0600000101010101" pitchFamily="34" charset="-127"/>
                <a:ea typeface="Gulim" panose="020B0600000101010101" pitchFamily="34" charset="-127"/>
              </a:rPr>
              <a:t>,</a:t>
            </a:r>
            <a:r>
              <a:rPr lang="zh-CN" altLang="en-US" sz="1460" dirty="0">
                <a:latin typeface="Gulim" panose="020B0600000101010101" pitchFamily="34" charset="-127"/>
                <a:ea typeface="Gulim" panose="020B0600000101010101" pitchFamily="34" charset="-127"/>
              </a:rPr>
              <a:t>须注意</a:t>
            </a:r>
            <a:endParaRPr lang="zh-CN" altLang="en-US" sz="1460" dirty="0">
              <a:latin typeface="Gulim" panose="020B0600000101010101" pitchFamily="34" charset="-127"/>
              <a:ea typeface="Gulim" panose="020B0600000101010101" pitchFamily="34" charset="-127"/>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4356" name="矩形 484355"/>
          <p:cNvSpPr/>
          <p:nvPr/>
        </p:nvSpPr>
        <p:spPr>
          <a:xfrm>
            <a:off x="1383670" y="1440545"/>
            <a:ext cx="1346200" cy="438785"/>
          </a:xfrm>
          <a:prstGeom prst="rect">
            <a:avLst/>
          </a:prstGeom>
          <a:noFill/>
          <a:ln w="9525">
            <a:noFill/>
            <a:miter/>
          </a:ln>
        </p:spPr>
        <p:txBody>
          <a:bodyPr wrap="none" anchor="t">
            <a:spAutoFit/>
          </a:bodyPr>
          <a:p>
            <a:pPr lvl="0" latinLnBrk="0">
              <a:buClr>
                <a:srgbClr val="000000"/>
              </a:buClr>
            </a:pPr>
            <a:r>
              <a:rPr lang="zh-CN" altLang="en-US" sz="2275" b="1" dirty="0">
                <a:latin typeface="Arial Black" panose="020B0A04020102020204" pitchFamily="34" charset="0"/>
                <a:ea typeface="黑体" panose="02010609060101010101" pitchFamily="2" charset="-122"/>
              </a:rPr>
              <a:t>其它符号</a:t>
            </a:r>
            <a:endParaRPr lang="zh-CN" altLang="en-US" sz="2275" b="1" dirty="0">
              <a:latin typeface="Arial Black" panose="020B0A04020102020204" pitchFamily="34" charset="0"/>
              <a:ea typeface="黑体" panose="02010609060101010101" pitchFamily="2" charset="-122"/>
            </a:endParaRPr>
          </a:p>
        </p:txBody>
      </p:sp>
      <p:sp>
        <p:nvSpPr>
          <p:cNvPr id="484357" name="矩形 484356"/>
          <p:cNvSpPr/>
          <p:nvPr/>
        </p:nvSpPr>
        <p:spPr>
          <a:xfrm>
            <a:off x="1618365" y="1733269"/>
            <a:ext cx="6784234" cy="3779520"/>
          </a:xfrm>
          <a:prstGeom prst="rect">
            <a:avLst/>
          </a:prstGeom>
          <a:noFill/>
          <a:ln w="9525">
            <a:noFill/>
            <a:miter/>
          </a:ln>
        </p:spPr>
        <p:txBody>
          <a:bodyPr>
            <a:spAutoFit/>
          </a:bodyPr>
          <a:p>
            <a:pPr lvl="0" latinLnBrk="0">
              <a:lnSpc>
                <a:spcPct val="135000"/>
              </a:lnSpc>
              <a:buClr>
                <a:srgbClr val="000000"/>
              </a:buClr>
            </a:pP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1 </a:t>
            </a:r>
            <a:r>
              <a:rPr lang="zh-CN" altLang="en-US" sz="1460" dirty="0">
                <a:effectLst>
                  <a:outerShdw blurRad="38100" dist="38100" dir="2700000">
                    <a:srgbClr val="C0C0C0"/>
                  </a:outerShdw>
                </a:effectLst>
                <a:latin typeface="Gulim" panose="020B0600000101010101" pitchFamily="34" charset="-127"/>
                <a:ea typeface="宋体" panose="02010600030101010101" pitchFamily="2"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括号   改变运算顺序。 </a:t>
            </a:r>
            <a:endPar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35000"/>
              </a:lnSpc>
              <a:buClr>
                <a:srgbClr val="000000"/>
              </a:buClr>
            </a:pP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2 </a:t>
            </a:r>
            <a:r>
              <a:rPr lang="zh-CN" altLang="en-US" sz="1460" dirty="0">
                <a:effectLst>
                  <a:outerShdw blurRad="38100" dist="38100" dir="2700000">
                    <a:srgbClr val="C0C0C0"/>
                  </a:outerShdw>
                </a:effectLst>
                <a:latin typeface="Gulim" panose="020B0600000101010101" pitchFamily="34" charset="-127"/>
                <a:ea typeface="宋体" panose="02010600030101010101" pitchFamily="2"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引号   引号内的检索项以整体形式出现。精确匹配</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 “ ” </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和</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号，给查询词加上双引号则不拆分查询词</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加上书名号的查询词，一是书名号会出现在搜索结果中；二是被书名号扩起来的内容，不会被拆分</a:t>
            </a:r>
            <a:r>
              <a:rPr lang="zh-CN" altLang="en-US" sz="1625" dirty="0">
                <a:latin typeface="Arial Black" panose="020B0A04020102020204" pitchFamily="34" charset="0"/>
                <a:ea typeface="仿宋_GB2312" panose="02010609030101010101" pitchFamily="49" charset="-122"/>
              </a:rPr>
              <a:t> 。</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3 </a:t>
            </a:r>
            <a:r>
              <a:rPr lang="zh-CN" altLang="en-US" sz="1460" dirty="0">
                <a:effectLst>
                  <a:outerShdw blurRad="38100" dist="38100" dir="2700000">
                    <a:srgbClr val="C0C0C0"/>
                  </a:outerShdw>
                </a:effectLst>
                <a:latin typeface="Gulim" panose="020B0600000101010101" pitchFamily="34" charset="-127"/>
                <a:ea typeface="宋体" panose="02010600030101010101" pitchFamily="2"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个别数据库使用的特殊符号</a:t>
            </a:r>
            <a:endPar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35000"/>
              </a:lnSpc>
              <a:buClr>
                <a:srgbClr val="000000"/>
              </a:buClr>
            </a:pP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    </a:t>
            </a:r>
            <a:r>
              <a:rPr lang="zh-CN" altLang="en-US" sz="1625" b="1" dirty="0">
                <a:effectLst>
                  <a:outerShdw blurRad="38100" dist="38100" dir="2700000">
                    <a:srgbClr val="C0C0C0"/>
                  </a:outerShdw>
                </a:effectLst>
                <a:latin typeface="Arial Black" panose="020B0A04020102020204" pitchFamily="34" charset="0"/>
                <a:ea typeface="仿宋_GB2312" panose="02010609030101010101" pitchFamily="49" charset="-122"/>
              </a:rPr>
              <a:t>某些搜索引擎使用加号（</a:t>
            </a:r>
            <a:r>
              <a:rPr lang="en-US" altLang="zh-CN" sz="1625" b="1">
                <a:effectLst>
                  <a:outerShdw blurRad="38100" dist="38100" dir="2700000">
                    <a:srgbClr val="C0C0C0"/>
                  </a:outerShdw>
                </a:effectLst>
                <a:latin typeface="Arial Black" panose="020B0A04020102020204" pitchFamily="34" charset="0"/>
                <a:ea typeface="仿宋_GB2312" panose="02010609030101010101" pitchFamily="49" charset="-122"/>
              </a:rPr>
              <a:t>+</a:t>
            </a:r>
            <a:r>
              <a:rPr lang="zh-CN" altLang="en-US" sz="1625" b="1" dirty="0">
                <a:effectLst>
                  <a:outerShdw blurRad="38100" dist="38100" dir="2700000">
                    <a:srgbClr val="C0C0C0"/>
                  </a:outerShdw>
                </a:effectLst>
                <a:latin typeface="Arial Black" panose="020B0A04020102020204" pitchFamily="34" charset="0"/>
                <a:ea typeface="仿宋_GB2312" panose="02010609030101010101" pitchFamily="49" charset="-122"/>
              </a:rPr>
              <a:t>）表示该单词必须出现</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a:t>
            </a:r>
            <a:endPar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35000"/>
              </a:lnSpc>
              <a:buClr>
                <a:srgbClr val="000000"/>
              </a:buClr>
            </a:pP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   </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实例</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在某些搜索引擎中输入“</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电脑</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电话</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传真”就表示要查找的内容必须要同时包含“电脑、电话、传真”这三个关键词。</a:t>
            </a:r>
            <a:endPar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35000"/>
              </a:lnSpc>
              <a:buClr>
                <a:srgbClr val="000000"/>
              </a:buClr>
            </a:pP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    个别数据库例如“国研网”、山东标准网使用“</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&amp;”</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代替“</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and”</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；欧洲专利局光盘数据库的“</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without”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、美国专利商标局数据库的“</a:t>
            </a:r>
            <a:r>
              <a:rPr lang="en-US" altLang="zh-CN" sz="1625" dirty="0" err="1">
                <a:effectLst>
                  <a:outerShdw blurRad="38100" dist="38100" dir="2700000">
                    <a:srgbClr val="C0C0C0"/>
                  </a:outerShdw>
                </a:effectLst>
                <a:latin typeface="Arial Black" panose="020B0A04020102020204" pitchFamily="34" charset="0"/>
                <a:ea typeface="仿宋_GB2312" panose="02010609030101010101" pitchFamily="49" charset="-122"/>
              </a:rPr>
              <a:t>andnot</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就是通用的“</a:t>
            </a:r>
            <a:r>
              <a:rPr lang="en-US" altLang="zh-CN" sz="1625">
                <a:effectLst>
                  <a:outerShdw blurRad="38100" dist="38100" dir="2700000">
                    <a:srgbClr val="C0C0C0"/>
                  </a:outerShdw>
                </a:effectLst>
                <a:latin typeface="Arial Black" panose="020B0A04020102020204" pitchFamily="34" charset="0"/>
                <a:ea typeface="仿宋_GB2312" panose="02010609030101010101" pitchFamily="49" charset="-122"/>
              </a:rPr>
              <a:t>not”</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a:t>
            </a:r>
            <a:endPar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endParaRPr>
          </a:p>
        </p:txBody>
      </p:sp>
      <p:sp>
        <p:nvSpPr>
          <p:cNvPr id="484358" name="矩形 484357"/>
          <p:cNvSpPr/>
          <p:nvPr/>
        </p:nvSpPr>
        <p:spPr>
          <a:xfrm>
            <a:off x="2437218" y="643613"/>
            <a:ext cx="5439251" cy="635740"/>
          </a:xfrm>
          <a:prstGeom prst="rect">
            <a:avLst/>
          </a:prstGeom>
          <a:noFill/>
          <a:ln w="9525">
            <a:noFill/>
            <a:miter/>
          </a:ln>
        </p:spPr>
        <p:txBody>
          <a:bodyPr anchor="b"/>
          <a:lstStyle>
            <a:lvl1pPr marL="0" lvl="0" indent="0" algn="l" defTabSz="914400" eaLnBrk="1" fontAlgn="base" latinLnBrk="1" hangingPunct="1">
              <a:spcBef>
                <a:spcPct val="0"/>
              </a:spcBef>
              <a:spcAft>
                <a:spcPct val="0"/>
              </a:spcAft>
              <a:buClr>
                <a:srgbClr val="000000"/>
              </a:buClr>
              <a:buNone/>
              <a:defRPr sz="3600" b="0" i="0" u="none" kern="1200" baseline="0">
                <a:solidFill>
                  <a:srgbClr val="DECC1E"/>
                </a:solidFill>
                <a:latin typeface="-머리정체B" pitchFamily="18" charset="-127"/>
                <a:ea typeface="-머리정체B" pitchFamily="18" charset="-127"/>
              </a:defRPr>
            </a:lvl1pPr>
          </a:lstStyle>
          <a:p>
            <a:pPr lvl="0"/>
            <a:r>
              <a:rPr lang="zh-CN" altLang="en-US" sz="3575" b="1" dirty="0">
                <a:solidFill>
                  <a:schemeClr val="bg1"/>
                </a:solidFill>
                <a:latin typeface="黑体" panose="02010609060101010101" pitchFamily="2" charset="-122"/>
                <a:ea typeface="黑体" panose="02010609060101010101" pitchFamily="2" charset="-122"/>
              </a:rPr>
              <a:t>第 </a:t>
            </a:r>
            <a:r>
              <a:rPr lang="en-US" altLang="zh-CN" sz="3575" b="1">
                <a:solidFill>
                  <a:schemeClr val="bg1"/>
                </a:solidFill>
                <a:latin typeface="黑体" panose="02010609060101010101" pitchFamily="2" charset="-122"/>
                <a:ea typeface="黑体" panose="02010609060101010101" pitchFamily="2" charset="-122"/>
              </a:rPr>
              <a:t>2 </a:t>
            </a:r>
            <a:r>
              <a:rPr lang="zh-CN" altLang="en-US" sz="3575" b="1" dirty="0">
                <a:solidFill>
                  <a:schemeClr val="bg1"/>
                </a:solidFill>
                <a:latin typeface="黑体" panose="02010609060101010101" pitchFamily="2" charset="-122"/>
                <a:ea typeface="黑体" panose="02010609060101010101" pitchFamily="2" charset="-122"/>
              </a:rPr>
              <a:t>讲</a:t>
            </a:r>
            <a:r>
              <a:rPr lang="zh-CN" altLang="en-US" sz="2925" b="1" dirty="0">
                <a:solidFill>
                  <a:schemeClr val="bg1"/>
                </a:solidFill>
              </a:rPr>
              <a:t>  </a:t>
            </a:r>
            <a:r>
              <a:rPr lang="zh-CN" altLang="en-US" sz="3575" b="1" dirty="0">
                <a:solidFill>
                  <a:schemeClr val="bg1"/>
                </a:solidFill>
                <a:latin typeface="黑体" panose="02010609060101010101" pitchFamily="2" charset="-122"/>
                <a:ea typeface="黑体" panose="02010609060101010101" pitchFamily="2" charset="-122"/>
              </a:rPr>
              <a:t>信息检索基础</a:t>
            </a:r>
            <a:r>
              <a:rPr lang="zh-CN" altLang="en-US" sz="2925" dirty="0"/>
              <a:t> </a:t>
            </a:r>
            <a:endParaRPr lang="zh-CN" altLang="en-US" sz="2925" dirty="0"/>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64" name="矩形 399363"/>
          <p:cNvSpPr/>
          <p:nvPr/>
        </p:nvSpPr>
        <p:spPr>
          <a:xfrm>
            <a:off x="1618365" y="2299999"/>
            <a:ext cx="1303020" cy="332740"/>
          </a:xfrm>
          <a:prstGeom prst="rect">
            <a:avLst/>
          </a:prstGeom>
          <a:noFill/>
          <a:ln w="9525">
            <a:noFill/>
            <a:miter/>
          </a:ln>
        </p:spPr>
        <p:txBody>
          <a:bodyPr wrap="none" anchor="ctr">
            <a:spAutoFit/>
          </a:bodyPr>
          <a:p>
            <a:pPr lvl="0" latinLnBrk="0"/>
            <a:r>
              <a:rPr lang="en-US" altLang="zh-CN" sz="1460" b="1">
                <a:latin typeface="Arial Black" panose="020B0A04020102020204" pitchFamily="34" charset="0"/>
                <a:ea typeface="黑体" panose="02010609060101010101" pitchFamily="2" charset="-122"/>
              </a:rPr>
              <a:t>1.5 </a:t>
            </a:r>
            <a:r>
              <a:rPr lang="zh-CN" altLang="en-US" sz="1460" b="1" dirty="0">
                <a:latin typeface="Arial Black" panose="020B0A04020102020204" pitchFamily="34" charset="0"/>
                <a:ea typeface="黑体" panose="02010609060101010101" pitchFamily="2" charset="-122"/>
              </a:rPr>
              <a:t>加权检索</a:t>
            </a:r>
            <a:endParaRPr lang="en-US" altLang="zh-CN" sz="1460" dirty="0">
              <a:latin typeface="Arial Black" panose="020B0A04020102020204" pitchFamily="34" charset="0"/>
              <a:ea typeface="宋体" panose="02010600030101010101" pitchFamily="2" charset="-122"/>
            </a:endParaRPr>
          </a:p>
        </p:txBody>
      </p:sp>
      <p:sp>
        <p:nvSpPr>
          <p:cNvPr id="399370" name="矩形 399369"/>
          <p:cNvSpPr/>
          <p:nvPr/>
        </p:nvSpPr>
        <p:spPr>
          <a:xfrm>
            <a:off x="1501017" y="2902875"/>
            <a:ext cx="6813893" cy="2773680"/>
          </a:xfrm>
          <a:prstGeom prst="rect">
            <a:avLst/>
          </a:prstGeom>
          <a:noFill/>
          <a:ln w="9525">
            <a:noFill/>
            <a:miter/>
          </a:ln>
        </p:spPr>
        <p:txBody>
          <a:bodyPr>
            <a:spAutoFit/>
          </a:bodyPr>
          <a:p>
            <a:pPr lvl="0" latinLnBrk="0">
              <a:lnSpc>
                <a:spcPct val="135000"/>
              </a:lnSpc>
              <a:buClr>
                <a:srgbClr val="000000"/>
              </a:buClr>
            </a:pP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CN" altLang="en-US" sz="1625" dirty="0">
                <a:latin typeface="Arial Black" panose="020B0A04020102020204" pitchFamily="34" charset="0"/>
                <a:ea typeface="楷体_GB2312" panose="02010609030101010101" pitchFamily="49" charset="-122"/>
              </a:rPr>
              <a:t>加权检索是一种定量检索技术。加权检索同布尔检索、截词检索等一样，也是文献检索的一个基本检索手段，但与它们不同的是，</a:t>
            </a:r>
            <a:r>
              <a:rPr lang="zh-CN" altLang="en-US" sz="1625" dirty="0">
                <a:solidFill>
                  <a:srgbClr val="E63512"/>
                </a:solidFill>
                <a:latin typeface="Arial Black" panose="020B0A04020102020204" pitchFamily="34" charset="0"/>
                <a:ea typeface="楷体_GB2312" panose="02010609030101010101" pitchFamily="49" charset="-122"/>
              </a:rPr>
              <a:t>加权检索的侧重点不在于判定检索词或字符串是不是在数据库中存在、与别的检索词或字符串是什么关系，而是在于判定检索词或字符串在满足检索逻辑后对文献命中与否的影响程度。</a:t>
            </a:r>
            <a:r>
              <a:rPr lang="zh-CN" altLang="en-US" sz="1625" dirty="0">
                <a:latin typeface="Arial Black" panose="020B0A04020102020204" pitchFamily="34" charset="0"/>
                <a:ea typeface="楷体_GB2312" panose="02010609030101010101" pitchFamily="49" charset="-122"/>
              </a:rPr>
              <a:t>加权检索的基本方法是：在每个提问词后面给定一个数值表示其重要程度，这个数值称为权，在检索时，先查找这些检索词在数据库记录中是否存在，然后计算存在的检索词的权值总和。权值之和达到或超过预先给定的阈值，该记录即为命中记录。</a:t>
            </a:r>
            <a:endParaRPr lang="zh-CN" altLang="en-US" sz="1625" dirty="0">
              <a:latin typeface="Arial Black" panose="020B0A04020102020204" pitchFamily="34" charset="0"/>
              <a:ea typeface="楷体_GB2312" panose="02010609030101010101" pitchFamily="49"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0628" name="矩形 410627"/>
          <p:cNvSpPr/>
          <p:nvPr/>
        </p:nvSpPr>
        <p:spPr>
          <a:xfrm>
            <a:off x="1383670" y="2142051"/>
            <a:ext cx="7281994" cy="3331845"/>
          </a:xfrm>
          <a:prstGeom prst="rect">
            <a:avLst/>
          </a:prstGeom>
          <a:noFill/>
          <a:ln w="9525">
            <a:noFill/>
            <a:miter/>
          </a:ln>
        </p:spPr>
        <p:txBody>
          <a:bodyPr>
            <a:spAutoFit/>
          </a:bodyPr>
          <a:p>
            <a:pPr lvl="0" latinLnBrk="0">
              <a:lnSpc>
                <a:spcPct val="145000"/>
              </a:lnSpc>
              <a:buClr>
                <a:srgbClr val="000000"/>
              </a:buClr>
            </a:pPr>
            <a:r>
              <a:rPr lang="zh-TW" altLang="zh-CN" sz="1625" dirty="0">
                <a:latin typeface="楷体_GB2312" panose="02010609030101010101" pitchFamily="49" charset="-122"/>
                <a:ea typeface="楷体_GB2312" panose="02010609030101010101" pitchFamily="49" charset="-122"/>
              </a:rPr>
              <a:t> </a:t>
            </a:r>
            <a:r>
              <a:rPr lang="en-US" altLang="zh-CN" sz="1625" dirty="0">
                <a:latin typeface="楷体_GB2312" panose="02010609030101010101" pitchFamily="49" charset="-122"/>
                <a:ea typeface="楷体_GB2312" panose="02010609030101010101" pitchFamily="49" charset="-122"/>
              </a:rPr>
              <a:t> </a:t>
            </a:r>
            <a:r>
              <a:rPr lang="zh-TW" altLang="zh-CN" sz="1625" dirty="0">
                <a:latin typeface="楷体_GB2312" panose="02010609030101010101" pitchFamily="49" charset="-122"/>
                <a:ea typeface="楷体_GB2312" panose="02010609030101010101" pitchFamily="49" charset="-122"/>
              </a:rPr>
              <a:t> </a:t>
            </a:r>
            <a:r>
              <a:rPr lang="en-US" altLang="zh-CN" sz="1625" dirty="0">
                <a:latin typeface="楷体_GB2312" panose="02010609030101010101" pitchFamily="49" charset="-122"/>
                <a:ea typeface="楷体_GB2312" panose="02010609030101010101" pitchFamily="49" charset="-122"/>
              </a:rPr>
              <a:t> </a:t>
            </a:r>
            <a:r>
              <a:rPr lang="zh-CN" altLang="en-US" sz="1625" dirty="0">
                <a:latin typeface="楷体_GB2312" panose="02010609030101010101" pitchFamily="49" charset="-122"/>
                <a:ea typeface="楷体_GB2312" panose="02010609030101010101" pitchFamily="49" charset="-122"/>
              </a:rPr>
              <a:t>运用加权检索可以命中核心概念文献，因此它是一种缩小检索范围提高查准率的有效方法。例如：查询自然语言处理中的网络机器翻译方面的文献，用加权检索法提问式如下： </a:t>
            </a:r>
            <a:r>
              <a:rPr lang="zh-CN" altLang="en-US" sz="1625" b="1" dirty="0">
                <a:latin typeface="楷体_GB2312" panose="02010609030101010101" pitchFamily="49" charset="-122"/>
                <a:ea typeface="楷体_GB2312" panose="02010609030101010101" pitchFamily="49" charset="-122"/>
              </a:rPr>
              <a:t>自然语言处理（</a:t>
            </a:r>
            <a:r>
              <a:rPr lang="en-US" altLang="zh-CN" sz="1625" b="1" dirty="0">
                <a:latin typeface="楷体_GB2312" panose="02010609030101010101" pitchFamily="49" charset="-122"/>
                <a:ea typeface="楷体_GB2312" panose="02010609030101010101" pitchFamily="49" charset="-122"/>
              </a:rPr>
              <a:t>1</a:t>
            </a:r>
            <a:r>
              <a:rPr lang="zh-CN" altLang="en-US" sz="1625" b="1" dirty="0">
                <a:latin typeface="楷体_GB2312" panose="02010609030101010101" pitchFamily="49" charset="-122"/>
                <a:ea typeface="楷体_GB2312" panose="02010609030101010101" pitchFamily="49" charset="-122"/>
              </a:rPr>
              <a:t>）机器翻译（</a:t>
            </a:r>
            <a:r>
              <a:rPr lang="en-US" altLang="zh-CN" sz="1625" b="1" dirty="0">
                <a:latin typeface="楷体_GB2312" panose="02010609030101010101" pitchFamily="49" charset="-122"/>
                <a:ea typeface="楷体_GB2312" panose="02010609030101010101" pitchFamily="49" charset="-122"/>
              </a:rPr>
              <a:t>3</a:t>
            </a:r>
            <a:r>
              <a:rPr lang="zh-CN" altLang="en-US" sz="1625" b="1" dirty="0">
                <a:latin typeface="楷体_GB2312" panose="02010609030101010101" pitchFamily="49" charset="-122"/>
                <a:ea typeface="楷体_GB2312" panose="02010609030101010101" pitchFamily="49" charset="-122"/>
              </a:rPr>
              <a:t>）网络（</a:t>
            </a:r>
            <a:r>
              <a:rPr lang="en-US" altLang="zh-CN" sz="1625" b="1" dirty="0">
                <a:latin typeface="楷体_GB2312" panose="02010609030101010101" pitchFamily="49" charset="-122"/>
                <a:ea typeface="楷体_GB2312" panose="02010609030101010101" pitchFamily="49" charset="-122"/>
              </a:rPr>
              <a:t>2</a:t>
            </a:r>
            <a:r>
              <a:rPr lang="zh-CN" altLang="en-US" sz="1625" b="1" dirty="0">
                <a:latin typeface="楷体_GB2312" panose="02010609030101010101" pitchFamily="49" charset="-122"/>
                <a:ea typeface="楷体_GB2312" panose="02010609030101010101" pitchFamily="49" charset="-122"/>
              </a:rPr>
              <a:t>）</a:t>
            </a:r>
            <a:r>
              <a:rPr lang="zh-CN" altLang="en-US" sz="1625" dirty="0">
                <a:latin typeface="楷体_GB2312" panose="02010609030101010101" pitchFamily="49" charset="-122"/>
                <a:ea typeface="楷体_GB2312" panose="02010609030101010101" pitchFamily="49" charset="-122"/>
              </a:rPr>
              <a:t> 如文献中同时包含三个词，则此文献的权值为</a:t>
            </a:r>
            <a:r>
              <a:rPr lang="en-US" altLang="zh-CN" sz="1625" dirty="0">
                <a:latin typeface="楷体_GB2312" panose="02010609030101010101" pitchFamily="49" charset="-122"/>
                <a:ea typeface="楷体_GB2312" panose="02010609030101010101" pitchFamily="49" charset="-122"/>
              </a:rPr>
              <a:t>1 + 3 + 2 = 6</a:t>
            </a:r>
            <a:r>
              <a:rPr lang="zh-CN" altLang="en-US" sz="1625" dirty="0">
                <a:latin typeface="楷体_GB2312" panose="02010609030101010101" pitchFamily="49" charset="-122"/>
                <a:ea typeface="楷体_GB2312" panose="02010609030101010101" pitchFamily="49" charset="-122"/>
              </a:rPr>
              <a:t>；如文献中包含自然语言处理、机器翻译，则此文献的权值为</a:t>
            </a:r>
            <a:r>
              <a:rPr lang="en-US" altLang="zh-CN" sz="1625" dirty="0">
                <a:latin typeface="楷体_GB2312" panose="02010609030101010101" pitchFamily="49" charset="-122"/>
                <a:ea typeface="楷体_GB2312" panose="02010609030101010101" pitchFamily="49" charset="-122"/>
              </a:rPr>
              <a:t>1 + 3 = 4...</a:t>
            </a:r>
            <a:r>
              <a:rPr lang="zh-CN" altLang="en-US" sz="1625" dirty="0">
                <a:latin typeface="楷体_GB2312" panose="02010609030101010101" pitchFamily="49" charset="-122"/>
                <a:ea typeface="楷体_GB2312" panose="02010609030101010101" pitchFamily="49" charset="-122"/>
              </a:rPr>
              <a:t>以此类推。如设定下限阀值为</a:t>
            </a:r>
            <a:r>
              <a:rPr lang="en-US" altLang="zh-CN" sz="1625" dirty="0">
                <a:latin typeface="楷体_GB2312" panose="02010609030101010101" pitchFamily="49" charset="-122"/>
                <a:ea typeface="楷体_GB2312" panose="02010609030101010101" pitchFamily="49" charset="-122"/>
              </a:rPr>
              <a:t>4 </a:t>
            </a:r>
            <a:r>
              <a:rPr lang="zh-CN" altLang="en-US" sz="1625" dirty="0">
                <a:latin typeface="楷体_GB2312" panose="02010609030101010101" pitchFamily="49" charset="-122"/>
                <a:ea typeface="楷体_GB2312" panose="02010609030101010101" pitchFamily="49" charset="-122"/>
              </a:rPr>
              <a:t>的话，同时包含三个词，或同时包含两个词（除自然语言处理、网络的组合外）都为命中的情况。但并不是所有系统都能提供加权检索这种检索技术，而能提供加权检索的系统，对权的定义、加权方式、权值计算和检索结果的判定等方面，又有不同的技术规范。</a:t>
            </a:r>
            <a:endParaRPr lang="zh-CN" altLang="en-US" sz="1625" dirty="0">
              <a:latin typeface="楷体_GB2312" panose="02010609030101010101" pitchFamily="49" charset="-122"/>
              <a:ea typeface="楷体_GB2312" panose="02010609030101010101" pitchFamily="49" charset="-122"/>
            </a:endParaRPr>
          </a:p>
        </p:txBody>
      </p:sp>
      <p:sp>
        <p:nvSpPr>
          <p:cNvPr id="410630" name="矩形 410629"/>
          <p:cNvSpPr/>
          <p:nvPr/>
        </p:nvSpPr>
        <p:spPr>
          <a:xfrm>
            <a:off x="2437218" y="643613"/>
            <a:ext cx="5439251" cy="635740"/>
          </a:xfrm>
          <a:prstGeom prst="rect">
            <a:avLst/>
          </a:prstGeom>
          <a:noFill/>
          <a:ln w="9525">
            <a:noFill/>
            <a:miter/>
          </a:ln>
        </p:spPr>
        <p:txBody>
          <a:bodyPr anchor="b"/>
          <a:lstStyle>
            <a:lvl1pPr marL="0" lvl="0" indent="0" algn="l" defTabSz="914400" eaLnBrk="1" fontAlgn="base" latinLnBrk="1" hangingPunct="1">
              <a:spcBef>
                <a:spcPct val="0"/>
              </a:spcBef>
              <a:spcAft>
                <a:spcPct val="0"/>
              </a:spcAft>
              <a:buClr>
                <a:srgbClr val="000000"/>
              </a:buClr>
              <a:buNone/>
              <a:defRPr sz="3600" b="0" i="0" u="none" kern="1200" baseline="0">
                <a:solidFill>
                  <a:srgbClr val="DECC1E"/>
                </a:solidFill>
                <a:latin typeface="-머리정체B" pitchFamily="18" charset="-127"/>
                <a:ea typeface="-머리정체B" pitchFamily="18" charset="-127"/>
              </a:defRPr>
            </a:lvl1pPr>
          </a:lstStyle>
          <a:p>
            <a:pPr lvl="0"/>
            <a:r>
              <a:rPr lang="zh-CN" altLang="en-US" sz="3575" b="1" dirty="0">
                <a:solidFill>
                  <a:schemeClr val="bg1"/>
                </a:solidFill>
                <a:latin typeface="黑体" panose="02010609060101010101" pitchFamily="2" charset="-122"/>
                <a:ea typeface="黑体" panose="02010609060101010101" pitchFamily="2" charset="-122"/>
              </a:rPr>
              <a:t>第 </a:t>
            </a:r>
            <a:r>
              <a:rPr lang="en-US" altLang="zh-CN" sz="3575" b="1">
                <a:solidFill>
                  <a:schemeClr val="bg1"/>
                </a:solidFill>
                <a:latin typeface="黑体" panose="02010609060101010101" pitchFamily="2" charset="-122"/>
                <a:ea typeface="黑体" panose="02010609060101010101" pitchFamily="2" charset="-122"/>
              </a:rPr>
              <a:t>2 </a:t>
            </a:r>
            <a:r>
              <a:rPr lang="zh-CN" altLang="en-US" sz="3575" b="1" dirty="0">
                <a:solidFill>
                  <a:schemeClr val="bg1"/>
                </a:solidFill>
                <a:latin typeface="黑体" panose="02010609060101010101" pitchFamily="2" charset="-122"/>
                <a:ea typeface="黑体" panose="02010609060101010101" pitchFamily="2" charset="-122"/>
              </a:rPr>
              <a:t>讲</a:t>
            </a:r>
            <a:r>
              <a:rPr lang="zh-CN" altLang="en-US" sz="2925" b="1" dirty="0">
                <a:solidFill>
                  <a:schemeClr val="bg1"/>
                </a:solidFill>
              </a:rPr>
              <a:t>  </a:t>
            </a:r>
            <a:r>
              <a:rPr lang="zh-CN" altLang="en-US" sz="3575" b="1" dirty="0">
                <a:solidFill>
                  <a:schemeClr val="bg1"/>
                </a:solidFill>
                <a:latin typeface="黑体" panose="02010609060101010101" pitchFamily="2" charset="-122"/>
                <a:ea typeface="黑体" panose="02010609060101010101" pitchFamily="2" charset="-122"/>
              </a:rPr>
              <a:t>信息检索基础</a:t>
            </a:r>
            <a:r>
              <a:rPr lang="zh-CN" altLang="en-US" sz="2925" dirty="0"/>
              <a:t> </a:t>
            </a:r>
            <a:endParaRPr lang="zh-CN" altLang="en-US" sz="2925" dirty="0"/>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0388" name="矩形 400387"/>
          <p:cNvSpPr/>
          <p:nvPr/>
        </p:nvSpPr>
        <p:spPr>
          <a:xfrm>
            <a:off x="1618365" y="2724168"/>
            <a:ext cx="6668176" cy="2794635"/>
          </a:xfrm>
          <a:prstGeom prst="rect">
            <a:avLst/>
          </a:prstGeom>
          <a:noFill/>
          <a:ln w="9525">
            <a:noFill/>
            <a:miter/>
          </a:ln>
        </p:spPr>
        <p:txBody>
          <a:bodyPr anchor="ctr">
            <a:spAutoFit/>
          </a:bodyPr>
          <a:p>
            <a:pPr lvl="0" latinLnBrk="0">
              <a:lnSpc>
                <a:spcPct val="135000"/>
              </a:lnSpc>
              <a:buClr>
                <a:srgbClr val="000000"/>
              </a:buClr>
            </a:pP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CN" altLang="en-US" sz="1460" dirty="0">
                <a:latin typeface="仿宋_GB2312" panose="02010609030101010101" pitchFamily="49" charset="-122"/>
                <a:ea typeface="仿宋_GB2312" panose="02010609030101010101" pitchFamily="49" charset="-122"/>
              </a:rPr>
              <a:t>聚类检索是在对文献进行自动标引的基础上，构造文献向量，然后通过一定的聚类方法，计算出文献与文献之间的相似度，并把相似度较高的文献集中在一起，形成一个个的文献类的检索技术。根据不同的聚类水平的要求，可以形成不同聚类层次的类目体系。在这样的类目体系中，</a:t>
            </a:r>
            <a:r>
              <a:rPr lang="zh-CN" altLang="en-US" sz="1460" b="1" dirty="0">
                <a:latin typeface="仿宋_GB2312" panose="02010609030101010101" pitchFamily="49" charset="-122"/>
                <a:ea typeface="仿宋_GB2312" panose="02010609030101010101" pitchFamily="49" charset="-122"/>
              </a:rPr>
              <a:t>主题相近、内容相关的文献便聚在一起，而相异的则被区分开来</a:t>
            </a:r>
            <a:r>
              <a:rPr lang="zh-CN" altLang="en-US" sz="1460" dirty="0">
                <a:latin typeface="仿宋_GB2312" panose="02010609030101010101" pitchFamily="49" charset="-122"/>
                <a:ea typeface="仿宋_GB2312" panose="02010609030101010101" pitchFamily="49" charset="-122"/>
              </a:rPr>
              <a:t>。</a:t>
            </a:r>
            <a:endParaRPr lang="zh-CN" altLang="en-US" sz="1460" dirty="0">
              <a:latin typeface="仿宋_GB2312" panose="02010609030101010101" pitchFamily="49" charset="-122"/>
              <a:ea typeface="仿宋_GB2312" panose="02010609030101010101" pitchFamily="49" charset="-122"/>
            </a:endParaRPr>
          </a:p>
          <a:p>
            <a:pPr lvl="0" latinLnBrk="0">
              <a:lnSpc>
                <a:spcPct val="135000"/>
              </a:lnSpc>
              <a:buClr>
                <a:srgbClr val="000000"/>
              </a:buClr>
            </a:pPr>
            <a:r>
              <a:rPr lang="zh-TW" altLang="zh-CN" sz="1460" dirty="0">
                <a:latin typeface="仿宋_GB2312" panose="02010609030101010101" pitchFamily="49" charset="-122"/>
                <a:ea typeface="仿宋_GB2312" panose="02010609030101010101" pitchFamily="49" charset="-122"/>
              </a:rPr>
              <a:t> </a:t>
            </a:r>
            <a:r>
              <a:rPr lang="zh-CN" altLang="en-US" sz="1460" dirty="0">
                <a:latin typeface="仿宋_GB2312" panose="02010609030101010101" pitchFamily="49" charset="-122"/>
                <a:ea typeface="仿宋_GB2312" panose="02010609030101010101" pitchFamily="49" charset="-122"/>
              </a:rPr>
              <a:t> </a:t>
            </a:r>
            <a:r>
              <a:rPr lang="zh-TW" altLang="zh-CN" sz="1460" dirty="0">
                <a:latin typeface="仿宋_GB2312" panose="02010609030101010101" pitchFamily="49" charset="-122"/>
                <a:ea typeface="仿宋_GB2312" panose="02010609030101010101" pitchFamily="49" charset="-122"/>
              </a:rPr>
              <a:t> </a:t>
            </a:r>
            <a:r>
              <a:rPr lang="zh-CN" altLang="en-US" sz="1460" dirty="0">
                <a:latin typeface="仿宋_GB2312" panose="02010609030101010101" pitchFamily="49" charset="-122"/>
                <a:ea typeface="仿宋_GB2312" panose="02010609030101010101" pitchFamily="49" charset="-122"/>
              </a:rPr>
              <a:t> 聚类检索的出现，为文献检索尤其是计算机化的信息检索开辟了一个新的天地。文献自动聚类检索系统能够兼有主题检索系统和分类检索系统的优点，同时具备族性检索和特性检索的功能。因此，这种检索方式将有可能在未来的信息检索中大有用武之地。目前专利情报检索与分析特别重视聚类检索。</a:t>
            </a:r>
            <a:endParaRPr lang="zh-CN" altLang="en-US" sz="1460" dirty="0">
              <a:latin typeface="仿宋_GB2312" panose="02010609030101010101" pitchFamily="49" charset="-122"/>
              <a:ea typeface="仿宋_GB2312" panose="02010609030101010101" pitchFamily="49" charset="-122"/>
            </a:endParaRPr>
          </a:p>
        </p:txBody>
      </p:sp>
      <p:sp>
        <p:nvSpPr>
          <p:cNvPr id="400389" name="矩形 400388"/>
          <p:cNvSpPr/>
          <p:nvPr/>
        </p:nvSpPr>
        <p:spPr>
          <a:xfrm>
            <a:off x="1559046" y="2259399"/>
            <a:ext cx="1303020" cy="332740"/>
          </a:xfrm>
          <a:prstGeom prst="rect">
            <a:avLst/>
          </a:prstGeom>
          <a:noFill/>
          <a:ln w="9525">
            <a:noFill/>
            <a:miter/>
          </a:ln>
        </p:spPr>
        <p:txBody>
          <a:bodyPr wrap="none" anchor="t">
            <a:spAutoFit/>
          </a:bodyPr>
          <a:p>
            <a:pPr lvl="0" latinLnBrk="0">
              <a:buClr>
                <a:srgbClr val="000000"/>
              </a:buClr>
            </a:pPr>
            <a:r>
              <a:rPr lang="en-US" altLang="zh-CN" sz="1460" b="1">
                <a:latin typeface="Arial Black" panose="020B0A04020102020204" pitchFamily="34" charset="0"/>
                <a:ea typeface="黑体" panose="02010609060101010101" pitchFamily="2" charset="-122"/>
              </a:rPr>
              <a:t>1.6 </a:t>
            </a:r>
            <a:r>
              <a:rPr lang="zh-CN" altLang="en-US" sz="1460" b="1" dirty="0">
                <a:latin typeface="Arial Black" panose="020B0A04020102020204" pitchFamily="34" charset="0"/>
                <a:ea typeface="黑体" panose="02010609060101010101" pitchFamily="2" charset="-122"/>
              </a:rPr>
              <a:t>聚类检索</a:t>
            </a:r>
            <a:endParaRPr lang="zh-CN" altLang="en-US" sz="1460" b="1" dirty="0">
              <a:latin typeface="Arial Black" panose="020B0A04020102020204" pitchFamily="34" charset="0"/>
              <a:ea typeface="黑体" panose="0201060906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5381" name="文本占位符 485380"/>
          <p:cNvSpPr>
            <a:spLocks noGrp="1"/>
          </p:cNvSpPr>
          <p:nvPr>
            <p:ph type="body" idx="1"/>
          </p:nvPr>
        </p:nvSpPr>
        <p:spPr>
          <a:xfrm>
            <a:off x="1793741" y="2259399"/>
            <a:ext cx="1996197" cy="2600988"/>
          </a:xfrm>
        </p:spPr>
        <p:txBody>
          <a:bodyPr/>
          <a:p>
            <a:pPr>
              <a:buClr>
                <a:srgbClr val="E63512"/>
              </a:buClr>
              <a:buFont typeface="Wingdings" panose="05000000000000000000" pitchFamily="2" charset="2"/>
              <a:buChar char="n"/>
            </a:pPr>
            <a:r>
              <a:rPr lang="zh-CN" altLang="en-US" sz="1625" dirty="0">
                <a:solidFill>
                  <a:srgbClr val="2E0BAF"/>
                </a:solidFill>
                <a:latin typeface="楷体_GB2312" panose="02010609030101010101" pitchFamily="49" charset="-122"/>
                <a:ea typeface="楷体_GB2312" panose="02010609030101010101" pitchFamily="49" charset="-122"/>
              </a:rPr>
              <a:t>检索准备</a:t>
            </a:r>
            <a:endParaRPr lang="zh-CN" altLang="en-US" sz="1625" dirty="0">
              <a:solidFill>
                <a:srgbClr val="2E0BAF"/>
              </a:solidFill>
              <a:latin typeface="楷体_GB2312" panose="02010609030101010101" pitchFamily="49" charset="-122"/>
              <a:ea typeface="楷体_GB2312" panose="02010609030101010101" pitchFamily="49" charset="-122"/>
            </a:endParaRPr>
          </a:p>
          <a:p>
            <a:pPr>
              <a:buClr>
                <a:srgbClr val="E63512"/>
              </a:buClr>
              <a:buFont typeface="Wingdings" panose="05000000000000000000" pitchFamily="2" charset="2"/>
              <a:buChar char="n"/>
            </a:pPr>
            <a:r>
              <a:rPr lang="zh-CN" altLang="en-US" sz="1625" dirty="0">
                <a:latin typeface="楷体_GB2312" panose="02010609030101010101" pitchFamily="49" charset="-122"/>
                <a:ea typeface="楷体_GB2312" panose="02010609030101010101" pitchFamily="49" charset="-122"/>
              </a:rPr>
              <a:t>选择检索工具</a:t>
            </a:r>
            <a:endParaRPr lang="zh-CN" altLang="en-US" sz="1625" dirty="0">
              <a:latin typeface="楷体_GB2312" panose="02010609030101010101" pitchFamily="49" charset="-122"/>
              <a:ea typeface="楷体_GB2312" panose="02010609030101010101" pitchFamily="49" charset="-122"/>
            </a:endParaRPr>
          </a:p>
          <a:p>
            <a:pPr>
              <a:buClr>
                <a:srgbClr val="E63512"/>
              </a:buClr>
              <a:buFont typeface="Wingdings" panose="05000000000000000000" pitchFamily="2" charset="2"/>
              <a:buChar char="n"/>
            </a:pPr>
            <a:r>
              <a:rPr lang="zh-CN" altLang="en-US" sz="1625" dirty="0">
                <a:latin typeface="楷体_GB2312" panose="02010609030101010101" pitchFamily="49" charset="-122"/>
                <a:ea typeface="楷体_GB2312" panose="02010609030101010101" pitchFamily="49" charset="-122"/>
              </a:rPr>
              <a:t>选择检索途径</a:t>
            </a:r>
            <a:endParaRPr lang="zh-CN" altLang="en-US" sz="1625" dirty="0">
              <a:latin typeface="楷体_GB2312" panose="02010609030101010101" pitchFamily="49" charset="-122"/>
              <a:ea typeface="楷体_GB2312" panose="02010609030101010101" pitchFamily="49" charset="-122"/>
            </a:endParaRPr>
          </a:p>
          <a:p>
            <a:pPr>
              <a:buClr>
                <a:srgbClr val="E63512"/>
              </a:buClr>
              <a:buFont typeface="Wingdings" panose="05000000000000000000" pitchFamily="2" charset="2"/>
              <a:buChar char="n"/>
            </a:pPr>
            <a:r>
              <a:rPr lang="zh-CN" altLang="en-US" sz="1625" dirty="0">
                <a:latin typeface="楷体_GB2312" panose="02010609030101010101" pitchFamily="49" charset="-122"/>
                <a:ea typeface="楷体_GB2312" panose="02010609030101010101" pitchFamily="49" charset="-122"/>
              </a:rPr>
              <a:t>拟订检索式</a:t>
            </a:r>
            <a:endParaRPr lang="zh-CN" altLang="en-US" sz="1625" dirty="0">
              <a:latin typeface="楷体_GB2312" panose="02010609030101010101" pitchFamily="49" charset="-122"/>
              <a:ea typeface="楷体_GB2312" panose="02010609030101010101" pitchFamily="49" charset="-122"/>
            </a:endParaRPr>
          </a:p>
          <a:p>
            <a:pPr>
              <a:buClr>
                <a:srgbClr val="E63512"/>
              </a:buClr>
              <a:buFont typeface="Wingdings" panose="05000000000000000000" pitchFamily="2" charset="2"/>
              <a:buChar char="n"/>
            </a:pPr>
            <a:r>
              <a:rPr lang="zh-CN" altLang="en-US" sz="1625" dirty="0">
                <a:latin typeface="楷体_GB2312" panose="02010609030101010101" pitchFamily="49" charset="-122"/>
                <a:ea typeface="楷体_GB2312" panose="02010609030101010101" pitchFamily="49" charset="-122"/>
              </a:rPr>
              <a:t>实施检索</a:t>
            </a:r>
            <a:endParaRPr lang="zh-CN" altLang="en-US" sz="1625" dirty="0">
              <a:latin typeface="楷体_GB2312" panose="02010609030101010101" pitchFamily="49" charset="-122"/>
              <a:ea typeface="楷体_GB2312" panose="02010609030101010101" pitchFamily="49" charset="-122"/>
            </a:endParaRPr>
          </a:p>
          <a:p>
            <a:pPr>
              <a:buClr>
                <a:srgbClr val="E63512"/>
              </a:buClr>
              <a:buFont typeface="Wingdings" panose="05000000000000000000" pitchFamily="2" charset="2"/>
              <a:buChar char="n"/>
            </a:pPr>
            <a:r>
              <a:rPr lang="zh-CN" altLang="en-US" sz="1625" dirty="0">
                <a:solidFill>
                  <a:srgbClr val="2E0BAF"/>
                </a:solidFill>
                <a:latin typeface="楷体_GB2312" panose="02010609030101010101" pitchFamily="49" charset="-122"/>
                <a:ea typeface="楷体_GB2312" panose="02010609030101010101" pitchFamily="49" charset="-122"/>
              </a:rPr>
              <a:t>筛选文献</a:t>
            </a:r>
            <a:endParaRPr lang="zh-CN" altLang="en-US" sz="1625" dirty="0">
              <a:solidFill>
                <a:srgbClr val="2E0BAF"/>
              </a:solidFill>
              <a:latin typeface="楷体_GB2312" panose="02010609030101010101" pitchFamily="49" charset="-122"/>
              <a:ea typeface="楷体_GB2312" panose="02010609030101010101" pitchFamily="49" charset="-122"/>
            </a:endParaRPr>
          </a:p>
          <a:p>
            <a:pPr>
              <a:buClr>
                <a:srgbClr val="E63512"/>
              </a:buClr>
              <a:buFont typeface="Wingdings" panose="05000000000000000000" pitchFamily="2" charset="2"/>
              <a:buChar char="n"/>
            </a:pPr>
            <a:r>
              <a:rPr lang="zh-CN" altLang="en-US" sz="1625" dirty="0">
                <a:latin typeface="楷体_GB2312" panose="02010609030101010101" pitchFamily="49" charset="-122"/>
                <a:ea typeface="楷体_GB2312" panose="02010609030101010101" pitchFamily="49" charset="-122"/>
              </a:rPr>
              <a:t>索取原文</a:t>
            </a:r>
            <a:endParaRPr lang="zh-CN" altLang="en-US" sz="1625" dirty="0">
              <a:latin typeface="楷体_GB2312" panose="02010609030101010101" pitchFamily="49" charset="-122"/>
              <a:ea typeface="楷体_GB2312" panose="02010609030101010101" pitchFamily="49" charset="-122"/>
            </a:endParaRPr>
          </a:p>
        </p:txBody>
      </p:sp>
      <p:sp>
        <p:nvSpPr>
          <p:cNvPr id="485382" name="矩形 485381"/>
          <p:cNvSpPr/>
          <p:nvPr/>
        </p:nvSpPr>
        <p:spPr>
          <a:xfrm>
            <a:off x="1851770" y="1653318"/>
            <a:ext cx="1224280" cy="361315"/>
          </a:xfrm>
          <a:prstGeom prst="rect">
            <a:avLst/>
          </a:prstGeom>
          <a:noFill/>
          <a:ln w="9525">
            <a:noFill/>
            <a:miter/>
          </a:ln>
        </p:spPr>
        <p:txBody>
          <a:bodyPr wrap="none" anchor="t">
            <a:spAutoFit/>
          </a:bodyPr>
          <a:p>
            <a:pPr lvl="0" latinLnBrk="0">
              <a:buClr>
                <a:srgbClr val="000000"/>
              </a:buClr>
            </a:pPr>
            <a:r>
              <a:rPr lang="en-US" altLang="zh-CN" sz="1625" b="1" dirty="0">
                <a:latin typeface="Arial Black" panose="020B0A04020102020204" pitchFamily="34" charset="0"/>
                <a:ea typeface="黑体" panose="02010609060101010101" pitchFamily="2" charset="-122"/>
              </a:rPr>
              <a:t>2.</a:t>
            </a:r>
            <a:r>
              <a:rPr lang="zh-CN" altLang="en-US" sz="1625" b="1" dirty="0">
                <a:latin typeface="Arial Black" panose="020B0A04020102020204" pitchFamily="34" charset="0"/>
                <a:ea typeface="黑体" panose="02010609060101010101" pitchFamily="2" charset="-122"/>
              </a:rPr>
              <a:t>检索步骤</a:t>
            </a:r>
            <a:endParaRPr lang="zh-CN" altLang="en-US" sz="1625" b="1" dirty="0">
              <a:latin typeface="Arial Black" panose="020B0A04020102020204" pitchFamily="34" charset="0"/>
              <a:ea typeface="黑体" panose="02010609060101010101" pitchFamily="2" charset="-122"/>
            </a:endParaRPr>
          </a:p>
        </p:txBody>
      </p:sp>
      <p:sp>
        <p:nvSpPr>
          <p:cNvPr id="485383" name="矩形 485382"/>
          <p:cNvSpPr/>
          <p:nvPr/>
        </p:nvSpPr>
        <p:spPr>
          <a:xfrm>
            <a:off x="3782201" y="2434775"/>
            <a:ext cx="4883462" cy="1579678"/>
          </a:xfrm>
          <a:prstGeom prst="rect">
            <a:avLst/>
          </a:prstGeom>
          <a:noFill/>
          <a:ln w="9525">
            <a:noFill/>
            <a:miter/>
          </a:ln>
        </p:spPr>
        <p:txBody>
          <a:bodyPr/>
          <a:lstStyle>
            <a:lvl1pPr marL="342900" lvl="0" indent="-342900" algn="l" defTabSz="914400" eaLnBrk="1" fontAlgn="base" latinLnBrk="1" hangingPunct="1">
              <a:spcBef>
                <a:spcPct val="20000"/>
              </a:spcBef>
              <a:spcAft>
                <a:spcPct val="0"/>
              </a:spcAft>
              <a:buChar char="•"/>
              <a:defRPr sz="2500" b="0" i="0" u="none" kern="1200" baseline="0">
                <a:solidFill>
                  <a:schemeClr val="tx1"/>
                </a:solidFill>
                <a:latin typeface="-머리정체M" pitchFamily="18" charset="-127"/>
                <a:ea typeface="-머리정체M" pitchFamily="18" charset="-127"/>
              </a:defRPr>
            </a:lvl1pPr>
            <a:lvl2pPr marL="742950" lvl="1" indent="-285750" algn="l" defTabSz="914400" eaLnBrk="1" fontAlgn="base" latinLnBrk="1" hangingPunct="1">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1" fontAlgn="base" latinLnBrk="1" hangingPunct="1">
              <a:spcBef>
                <a:spcPct val="20000"/>
              </a:spcBef>
              <a:spcAft>
                <a:spcPct val="0"/>
              </a:spcAft>
              <a:buChar char="•"/>
              <a:defRPr sz="1800" b="0" i="0" u="none" kern="1200" baseline="0">
                <a:solidFill>
                  <a:schemeClr val="tx1"/>
                </a:solidFill>
                <a:latin typeface="+mn-lt"/>
                <a:ea typeface="+mn-ea"/>
                <a:cs typeface="+mn-cs"/>
              </a:defRPr>
            </a:lvl3pPr>
            <a:lvl4pPr marL="1600200" lvl="3" indent="-228600" algn="l" defTabSz="914400" eaLnBrk="1" fontAlgn="base" latinLnBrk="1" hangingPunct="1">
              <a:spcBef>
                <a:spcPct val="20000"/>
              </a:spcBef>
              <a:spcAft>
                <a:spcPct val="0"/>
              </a:spcAft>
              <a:buChar char="•"/>
              <a:defRPr sz="1600" b="0" i="0" u="none" kern="1200" baseline="0">
                <a:solidFill>
                  <a:schemeClr val="tx1"/>
                </a:solidFill>
                <a:latin typeface="+mn-lt"/>
                <a:ea typeface="+mn-ea"/>
                <a:cs typeface="+mn-cs"/>
              </a:defRPr>
            </a:lvl4pPr>
            <a:lvl5pPr marL="2057400" lvl="4" indent="-228600" algn="l" defTabSz="914400" eaLnBrk="1" fontAlgn="base" latinLnBrk="1" hangingPunct="1">
              <a:spcBef>
                <a:spcPct val="20000"/>
              </a:spcBef>
              <a:spcAft>
                <a:spcPct val="0"/>
              </a:spcAft>
              <a:buChar char="•"/>
              <a:defRPr sz="1300" b="0" i="0" u="none" kern="1200" baseline="0">
                <a:solidFill>
                  <a:schemeClr val="tx1"/>
                </a:solidFill>
                <a:latin typeface="+mn-lt"/>
                <a:ea typeface="+mn-ea"/>
                <a:cs typeface="+mn-cs"/>
              </a:defRPr>
            </a:lvl5pPr>
          </a:lstStyle>
          <a:p>
            <a:pPr lvl="0">
              <a:lnSpc>
                <a:spcPct val="125000"/>
              </a:lnSpc>
              <a:buClr>
                <a:srgbClr val="CC3300"/>
              </a:buClr>
              <a:buFont typeface="Wingdings" panose="05000000000000000000" pitchFamily="2" charset="2"/>
              <a:buChar char="u"/>
            </a:pPr>
            <a:r>
              <a:rPr lang="zh-CN" altLang="en-US" sz="1460" dirty="0">
                <a:latin typeface="楷体_GB2312" panose="02010609030101010101" pitchFamily="49" charset="-122"/>
                <a:ea typeface="楷体_GB2312" panose="02010609030101010101" pitchFamily="49" charset="-122"/>
              </a:rPr>
              <a:t>弄清课题学科属性、专业范围及其相关内容</a:t>
            </a:r>
            <a:endParaRPr lang="zh-CN" altLang="en-US" sz="1460" dirty="0">
              <a:latin typeface="楷体_GB2312" panose="02010609030101010101" pitchFamily="49" charset="-122"/>
              <a:ea typeface="楷体_GB2312" panose="02010609030101010101" pitchFamily="49" charset="-122"/>
            </a:endParaRPr>
          </a:p>
          <a:p>
            <a:pPr lvl="0">
              <a:lnSpc>
                <a:spcPct val="125000"/>
              </a:lnSpc>
              <a:buClr>
                <a:srgbClr val="CC3300"/>
              </a:buClr>
              <a:buFont typeface="Wingdings" panose="05000000000000000000" pitchFamily="2" charset="2"/>
              <a:buChar char="u"/>
            </a:pPr>
            <a:r>
              <a:rPr lang="zh-CN" altLang="en-US" sz="1460" dirty="0">
                <a:latin typeface="楷体_GB2312" panose="02010609030101010101" pitchFamily="49" charset="-122"/>
                <a:ea typeface="楷体_GB2312" panose="02010609030101010101" pitchFamily="49" charset="-122"/>
              </a:rPr>
              <a:t>弄清检索课题的信息类型和时间要求</a:t>
            </a:r>
            <a:endParaRPr lang="zh-CN" altLang="en-US" sz="1460" dirty="0">
              <a:latin typeface="楷体_GB2312" panose="02010609030101010101" pitchFamily="49" charset="-122"/>
              <a:ea typeface="楷体_GB2312" panose="02010609030101010101" pitchFamily="49" charset="-122"/>
            </a:endParaRPr>
          </a:p>
          <a:p>
            <a:pPr lvl="0">
              <a:lnSpc>
                <a:spcPct val="125000"/>
              </a:lnSpc>
              <a:buClr>
                <a:srgbClr val="CC3300"/>
              </a:buClr>
              <a:buFont typeface="Wingdings" panose="05000000000000000000" pitchFamily="2" charset="2"/>
              <a:buChar char="u"/>
            </a:pPr>
            <a:r>
              <a:rPr lang="zh-CN" altLang="en-US" sz="1460" dirty="0">
                <a:latin typeface="楷体_GB2312" panose="02010609030101010101" pitchFamily="49" charset="-122"/>
                <a:ea typeface="楷体_GB2312" panose="02010609030101010101" pitchFamily="49" charset="-122"/>
              </a:rPr>
              <a:t>考虑课题的特殊要求</a:t>
            </a:r>
            <a:endParaRPr lang="zh-CN" altLang="en-US" sz="1460" dirty="0">
              <a:latin typeface="楷体_GB2312" panose="02010609030101010101" pitchFamily="49" charset="-122"/>
              <a:ea typeface="楷体_GB2312" panose="02010609030101010101" pitchFamily="49" charset="-122"/>
            </a:endParaRPr>
          </a:p>
          <a:p>
            <a:pPr lvl="0">
              <a:lnSpc>
                <a:spcPct val="125000"/>
              </a:lnSpc>
              <a:buClr>
                <a:srgbClr val="CC3300"/>
              </a:buClr>
              <a:buFont typeface="Wingdings" panose="05000000000000000000" pitchFamily="2" charset="2"/>
              <a:buChar char="u"/>
            </a:pPr>
            <a:r>
              <a:rPr lang="zh-CN" altLang="en-US" sz="1460" dirty="0">
                <a:latin typeface="楷体_GB2312" panose="02010609030101010101" pitchFamily="49" charset="-122"/>
                <a:ea typeface="楷体_GB2312" panose="02010609030101010101" pitchFamily="49" charset="-122"/>
              </a:rPr>
              <a:t>明确用户自身的信息需求</a:t>
            </a:r>
            <a:endParaRPr lang="zh-CN" altLang="en-US" sz="1460" dirty="0">
              <a:latin typeface="楷体_GB2312" panose="02010609030101010101" pitchFamily="49" charset="-122"/>
              <a:ea typeface="楷体_GB2312" panose="02010609030101010101" pitchFamily="49" charset="-122"/>
            </a:endParaRPr>
          </a:p>
        </p:txBody>
      </p:sp>
      <p:sp>
        <p:nvSpPr>
          <p:cNvPr id="485384" name="矩形 485383"/>
          <p:cNvSpPr/>
          <p:nvPr/>
        </p:nvSpPr>
        <p:spPr>
          <a:xfrm>
            <a:off x="3899548" y="4247859"/>
            <a:ext cx="4385703" cy="1292860"/>
          </a:xfrm>
          <a:prstGeom prst="rect">
            <a:avLst/>
          </a:prstGeom>
          <a:noFill/>
          <a:ln w="9525">
            <a:noFill/>
            <a:miter/>
          </a:ln>
        </p:spPr>
        <p:txBody>
          <a:bodyPr>
            <a:spAutoFit/>
          </a:bodyPr>
          <a:p>
            <a:pPr lvl="0" latinLnBrk="0">
              <a:lnSpc>
                <a:spcPct val="135000"/>
              </a:lnSpc>
              <a:buClr>
                <a:srgbClr val="000000"/>
              </a:buClr>
            </a:pP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     </a:t>
            </a:r>
            <a:r>
              <a:rPr lang="zh-CN" altLang="en-US" sz="1460" dirty="0">
                <a:effectLst>
                  <a:outerShdw blurRad="38100" dist="38100" dir="2700000">
                    <a:srgbClr val="C0C0C0"/>
                  </a:outerShdw>
                </a:effectLst>
                <a:latin typeface="Arial Black" panose="020B0A04020102020204" pitchFamily="34" charset="0"/>
                <a:ea typeface="Arial Unicode MS" pitchFamily="34" charset="-122"/>
              </a:rPr>
              <a:t>将所有相关文献</a:t>
            </a:r>
            <a:r>
              <a:rPr lang="zh-CN" altLang="en-US" sz="1460" dirty="0">
                <a:solidFill>
                  <a:srgbClr val="FF0000"/>
                </a:solidFill>
                <a:effectLst>
                  <a:outerShdw blurRad="38100" dist="38100" dir="2700000">
                    <a:srgbClr val="C0C0C0"/>
                  </a:outerShdw>
                </a:effectLst>
                <a:latin typeface="Arial Black" panose="020B0A04020102020204" pitchFamily="34" charset="0"/>
                <a:ea typeface="Arial Unicode MS" pitchFamily="34" charset="-122"/>
              </a:rPr>
              <a:t>汇总</a:t>
            </a:r>
            <a:r>
              <a:rPr lang="zh-CN" altLang="en-US" sz="1460" dirty="0">
                <a:effectLst>
                  <a:outerShdw blurRad="38100" dist="38100" dir="2700000">
                    <a:srgbClr val="C0C0C0"/>
                  </a:outerShdw>
                </a:effectLst>
                <a:latin typeface="Arial Black" panose="020B0A04020102020204" pitchFamily="34" charset="0"/>
                <a:ea typeface="Arial Unicode MS" pitchFamily="34" charset="-122"/>
              </a:rPr>
              <a:t>，并分析梳理，编辑，选择密切相关文献，调阅文献的全文，</a:t>
            </a:r>
            <a:r>
              <a:rPr lang="zh-CN" altLang="en-US" sz="1460" dirty="0">
                <a:solidFill>
                  <a:srgbClr val="FF0000"/>
                </a:solidFill>
                <a:effectLst>
                  <a:outerShdw blurRad="38100" dist="38100" dir="2700000">
                    <a:srgbClr val="C0C0C0"/>
                  </a:outerShdw>
                </a:effectLst>
                <a:latin typeface="Arial Black" panose="020B0A04020102020204" pitchFamily="34" charset="0"/>
                <a:ea typeface="Arial Unicode MS" pitchFamily="34" charset="-122"/>
              </a:rPr>
              <a:t>提取</a:t>
            </a:r>
            <a:r>
              <a:rPr lang="zh-CN" altLang="en-US" sz="1460" dirty="0">
                <a:effectLst>
                  <a:outerShdw blurRad="38100" dist="38100" dir="2700000">
                    <a:srgbClr val="C0C0C0"/>
                  </a:outerShdw>
                </a:effectLst>
                <a:latin typeface="Arial Black" panose="020B0A04020102020204" pitchFamily="34" charset="0"/>
                <a:ea typeface="Arial Unicode MS" pitchFamily="34" charset="-122"/>
              </a:rPr>
              <a:t>有关数据及指标同时根据课题的技术要点，将检索结果与课题的主要论点进行对比分析，获取有用的信息。</a:t>
            </a:r>
            <a:endParaRPr lang="zh-CN" altLang="en-US" sz="1460" dirty="0">
              <a:effectLst>
                <a:outerShdw blurRad="38100" dist="38100" dir="2700000">
                  <a:srgbClr val="C0C0C0"/>
                </a:outerShdw>
              </a:effectLst>
              <a:latin typeface="Arial Black" panose="020B0A04020102020204" pitchFamily="34" charset="0"/>
              <a:ea typeface="Arial Unicode MS" pitchFamily="34"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85383"/>
                                        </p:tgtEl>
                                        <p:attrNameLst>
                                          <p:attrName>style.visibility</p:attrName>
                                        </p:attrNameLst>
                                      </p:cBhvr>
                                      <p:to>
                                        <p:strVal val="visible"/>
                                      </p:to>
                                    </p:set>
                                    <p:anim calcmode="lin" valueType="num">
                                      <p:cBhvr additive="base">
                                        <p:cTn id="7" dur="500" fill="hold"/>
                                        <p:tgtEl>
                                          <p:spTgt spid="485383"/>
                                        </p:tgtEl>
                                        <p:attrNameLst>
                                          <p:attrName>ppt_x</p:attrName>
                                        </p:attrNameLst>
                                      </p:cBhvr>
                                      <p:tavLst>
                                        <p:tav tm="0">
                                          <p:val>
                                            <p:strVal val="#ppt_x"/>
                                          </p:val>
                                        </p:tav>
                                        <p:tav tm="100000">
                                          <p:val>
                                            <p:strVal val="#ppt_x"/>
                                          </p:val>
                                        </p:tav>
                                      </p:tavLst>
                                    </p:anim>
                                    <p:anim calcmode="lin" valueType="num">
                                      <p:cBhvr additive="base">
                                        <p:cTn id="8" dur="500" fill="hold"/>
                                        <p:tgtEl>
                                          <p:spTgt spid="48538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485384"/>
                                        </p:tgtEl>
                                        <p:attrNameLst>
                                          <p:attrName>style.visibility</p:attrName>
                                        </p:attrNameLst>
                                      </p:cBhvr>
                                      <p:to>
                                        <p:strVal val="visible"/>
                                      </p:to>
                                    </p:set>
                                    <p:animEffect transition="in" filter="diamond(in)">
                                      <p:cBhvr>
                                        <p:cTn id="13" dur="2000"/>
                                        <p:tgtEl>
                                          <p:spTgt spid="485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383" grpId="0"/>
      <p:bldP spid="48538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6402" name="标题 486401"/>
          <p:cNvSpPr>
            <a:spLocks noGrp="1"/>
          </p:cNvSpPr>
          <p:nvPr>
            <p:ph type="title"/>
          </p:nvPr>
        </p:nvSpPr>
        <p:spPr>
          <a:xfrm>
            <a:off x="1383670" y="1440545"/>
            <a:ext cx="6901582" cy="936201"/>
          </a:xfrm>
        </p:spPr>
        <p:txBody>
          <a:bodyPr anchor="ctr">
            <a:normAutofit fontScale="90000"/>
          </a:bodyPr>
          <a:p>
            <a:r>
              <a:rPr lang="en-US" altLang="zh-CN" sz="2110">
                <a:solidFill>
                  <a:schemeClr val="tx1"/>
                </a:solidFill>
                <a:ea typeface="楷体_GB2312" panose="02010609030101010101" pitchFamily="49" charset="-122"/>
              </a:rPr>
              <a:t>【</a:t>
            </a:r>
            <a:r>
              <a:rPr lang="zh-CN" altLang="en-US" sz="2110" dirty="0">
                <a:solidFill>
                  <a:schemeClr val="tx1"/>
                </a:solidFill>
                <a:ea typeface="楷体_GB2312" panose="02010609030101010101" pitchFamily="49" charset="-122"/>
              </a:rPr>
              <a:t>例题</a:t>
            </a:r>
            <a:r>
              <a:rPr lang="en-US" altLang="zh-CN" sz="2110">
                <a:solidFill>
                  <a:schemeClr val="tx1"/>
                </a:solidFill>
                <a:ea typeface="楷体_GB2312" panose="02010609030101010101" pitchFamily="49" charset="-122"/>
              </a:rPr>
              <a:t>】</a:t>
            </a:r>
            <a:r>
              <a:rPr lang="zh-CN" altLang="en-US" sz="2110" dirty="0">
                <a:solidFill>
                  <a:schemeClr val="tx1"/>
                </a:solidFill>
                <a:ea typeface="楷体_GB2312" panose="02010609030101010101" pitchFamily="49" charset="-122"/>
              </a:rPr>
              <a:t>中文研究课题为“法国文艺复兴时期文学作品浅析”。要求查询国内中文检索工具。如何具体分析课题？</a:t>
            </a:r>
            <a:br>
              <a:rPr lang="zh-CN" altLang="en-US" sz="2110" dirty="0">
                <a:solidFill>
                  <a:schemeClr val="tx1"/>
                </a:solidFill>
                <a:ea typeface="楷体_GB2312" panose="02010609030101010101" pitchFamily="49" charset="-122"/>
              </a:rPr>
            </a:br>
            <a:endParaRPr lang="zh-CN" altLang="en-US" sz="2110" dirty="0">
              <a:solidFill>
                <a:schemeClr val="tx1"/>
              </a:solidFill>
              <a:ea typeface="楷体_GB2312" panose="02010609030101010101" pitchFamily="49" charset="-122"/>
            </a:endParaRPr>
          </a:p>
        </p:txBody>
      </p:sp>
      <p:sp>
        <p:nvSpPr>
          <p:cNvPr id="486407" name="矩形 486406"/>
          <p:cNvSpPr/>
          <p:nvPr/>
        </p:nvSpPr>
        <p:spPr>
          <a:xfrm>
            <a:off x="1501017" y="2200080"/>
            <a:ext cx="6200076" cy="610235"/>
          </a:xfrm>
          <a:prstGeom prst="rect">
            <a:avLst/>
          </a:prstGeom>
          <a:noFill/>
          <a:ln w="9525">
            <a:noFill/>
            <a:miter/>
          </a:ln>
        </p:spPr>
        <p:txBody>
          <a:bodyPr>
            <a:spAutoFit/>
          </a:bodyPr>
          <a:p>
            <a:pPr lvl="0" latinLnBrk="0">
              <a:buClr>
                <a:srgbClr val="000000"/>
              </a:buClr>
            </a:pPr>
            <a:r>
              <a:rPr lang="zh-CN" altLang="en-US" sz="1460" dirty="0">
                <a:latin typeface="Arial Black" panose="020B0A04020102020204" pitchFamily="34" charset="0"/>
                <a:ea typeface="仿宋_GB2312" panose="02010609030101010101" pitchFamily="49" charset="-122"/>
              </a:rPr>
              <a:t>（</a:t>
            </a:r>
            <a:r>
              <a:rPr lang="en-US" altLang="zh-CN" sz="1785">
                <a:latin typeface="Arial Black" panose="020B0A04020102020204" pitchFamily="34" charset="0"/>
                <a:ea typeface="黑体" panose="02010609060101010101" pitchFamily="2" charset="-122"/>
              </a:rPr>
              <a:t>1</a:t>
            </a:r>
            <a:r>
              <a:rPr lang="zh-CN" altLang="en-US" sz="1785" dirty="0">
                <a:latin typeface="Arial Black" panose="020B0A04020102020204" pitchFamily="34" charset="0"/>
                <a:ea typeface="黑体" panose="02010609060101010101" pitchFamily="2" charset="-122"/>
              </a:rPr>
              <a:t>）学科属性、专业范围</a:t>
            </a:r>
            <a:endParaRPr lang="zh-CN" altLang="en-US" sz="1785" dirty="0">
              <a:latin typeface="Arial Black" panose="020B0A04020102020204" pitchFamily="34" charset="0"/>
              <a:ea typeface="黑体" panose="02010609060101010101" pitchFamily="2" charset="-122"/>
            </a:endParaRPr>
          </a:p>
          <a:p>
            <a:pPr lvl="0" latinLnBrk="0">
              <a:buClr>
                <a:srgbClr val="000000"/>
              </a:buClr>
            </a:pPr>
            <a:r>
              <a:rPr lang="zh-CN" altLang="en-US" sz="1460" dirty="0">
                <a:latin typeface="Arial Black" panose="020B0A04020102020204" pitchFamily="34" charset="0"/>
                <a:ea typeface="仿宋_GB2312" panose="02010609030101010101" pitchFamily="49" charset="-122"/>
              </a:rPr>
              <a:t>        属于社会科学，具体属于外国文学，还涉及外语等多学科。</a:t>
            </a:r>
            <a:endParaRPr lang="zh-CN" altLang="en-US" sz="1460" dirty="0">
              <a:latin typeface="Arial Black" panose="020B0A04020102020204" pitchFamily="34" charset="0"/>
              <a:ea typeface="仿宋_GB2312" panose="02010609030101010101" pitchFamily="49" charset="-122"/>
            </a:endParaRPr>
          </a:p>
        </p:txBody>
      </p:sp>
      <p:sp>
        <p:nvSpPr>
          <p:cNvPr id="486408" name="矩形 486407"/>
          <p:cNvSpPr/>
          <p:nvPr/>
        </p:nvSpPr>
        <p:spPr>
          <a:xfrm>
            <a:off x="1501017" y="2843557"/>
            <a:ext cx="6608858" cy="1721485"/>
          </a:xfrm>
          <a:prstGeom prst="rect">
            <a:avLst/>
          </a:prstGeom>
          <a:noFill/>
          <a:ln w="9525">
            <a:noFill/>
            <a:miter/>
          </a:ln>
        </p:spPr>
        <p:txBody>
          <a:bodyPr>
            <a:spAutoFit/>
          </a:bodyPr>
          <a:p>
            <a:pPr lvl="0" latinLnBrk="0">
              <a:buClr>
                <a:srgbClr val="000000"/>
              </a:buClr>
            </a:pPr>
            <a:r>
              <a:rPr lang="zh-CN" altLang="en-US" sz="1785" dirty="0">
                <a:latin typeface="Arial Black" panose="020B0A04020102020204" pitchFamily="34" charset="0"/>
                <a:ea typeface="黑体" panose="02010609060101010101" pitchFamily="2" charset="-122"/>
              </a:rPr>
              <a:t>（</a:t>
            </a:r>
            <a:r>
              <a:rPr lang="en-US" altLang="zh-CN" sz="1785">
                <a:latin typeface="Arial Black" panose="020B0A04020102020204" pitchFamily="34" charset="0"/>
                <a:ea typeface="黑体" panose="02010609060101010101" pitchFamily="2" charset="-122"/>
              </a:rPr>
              <a:t>2</a:t>
            </a:r>
            <a:r>
              <a:rPr lang="zh-CN" altLang="en-US" sz="1785" dirty="0">
                <a:latin typeface="Arial Black" panose="020B0A04020102020204" pitchFamily="34" charset="0"/>
                <a:ea typeface="黑体" panose="02010609060101010101" pitchFamily="2" charset="-122"/>
              </a:rPr>
              <a:t>）文献类型</a:t>
            </a:r>
            <a:endParaRPr lang="zh-CN" altLang="en-US" sz="1785" dirty="0">
              <a:latin typeface="Arial Black" panose="020B0A04020102020204" pitchFamily="34" charset="0"/>
              <a:ea typeface="黑体" panose="02010609060101010101" pitchFamily="2" charset="-122"/>
            </a:endParaRPr>
          </a:p>
          <a:p>
            <a:pPr lvl="0" latinLnBrk="0">
              <a:buClr>
                <a:srgbClr val="000000"/>
              </a:buClr>
            </a:pPr>
            <a:r>
              <a:rPr lang="zh-CN" altLang="en-US" sz="1460" dirty="0">
                <a:latin typeface="Arial Black" panose="020B0A04020102020204" pitchFamily="34" charset="0"/>
                <a:ea typeface="仿宋_GB2312" panose="02010609030101010101" pitchFamily="49" charset="-122"/>
              </a:rPr>
              <a:t>  文献类检索结合事实数据类检索：</a:t>
            </a:r>
            <a:endParaRPr lang="zh-CN" altLang="en-US" sz="1460" dirty="0">
              <a:latin typeface="Arial Black" panose="020B0A04020102020204" pitchFamily="34" charset="0"/>
              <a:ea typeface="仿宋_GB2312" panose="02010609030101010101" pitchFamily="49" charset="-122"/>
            </a:endParaRPr>
          </a:p>
          <a:p>
            <a:pPr lvl="0" latinLnBrk="0">
              <a:buClr>
                <a:srgbClr val="000000"/>
              </a:buClr>
            </a:pPr>
            <a:r>
              <a:rPr lang="zh-CN" altLang="en-US" sz="1460" dirty="0">
                <a:latin typeface="Arial Black" panose="020B0A04020102020204" pitchFamily="34" charset="0"/>
                <a:ea typeface="仿宋_GB2312" panose="02010609030101010101" pitchFamily="49" charset="-122"/>
              </a:rPr>
              <a:t>    事实数据类检索包括</a:t>
            </a:r>
            <a:r>
              <a:rPr lang="en-US" altLang="zh-CN" sz="1460">
                <a:latin typeface="Arial Black" panose="020B0A04020102020204" pitchFamily="34" charset="0"/>
                <a:ea typeface="仿宋_GB2312" panose="02010609030101010101" pitchFamily="49" charset="-122"/>
              </a:rPr>
              <a:t>①</a:t>
            </a:r>
            <a:r>
              <a:rPr lang="zh-CN" altLang="en-US" sz="1460" dirty="0">
                <a:latin typeface="Arial Black" panose="020B0A04020102020204" pitchFamily="34" charset="0"/>
                <a:ea typeface="仿宋_GB2312" panose="02010609030101010101" pitchFamily="49" charset="-122"/>
              </a:rPr>
              <a:t>查询“文艺复兴”这个概念</a:t>
            </a:r>
            <a:r>
              <a:rPr lang="en-US" altLang="zh-CN" sz="1460">
                <a:latin typeface="Arial Black" panose="020B0A04020102020204" pitchFamily="34" charset="0"/>
                <a:ea typeface="仿宋_GB2312" panose="02010609030101010101" pitchFamily="49" charset="-122"/>
              </a:rPr>
              <a:t>②</a:t>
            </a:r>
            <a:r>
              <a:rPr lang="zh-CN" altLang="en-US" sz="1460" dirty="0">
                <a:latin typeface="Arial Black" panose="020B0A04020102020204" pitchFamily="34" charset="0"/>
                <a:ea typeface="仿宋_GB2312" panose="02010609030101010101" pitchFamily="49" charset="-122"/>
              </a:rPr>
              <a:t>文艺复兴时期有多长？</a:t>
            </a:r>
            <a:r>
              <a:rPr lang="en-US" altLang="zh-CN" sz="1460">
                <a:latin typeface="Arial Black" panose="020B0A04020102020204" pitchFamily="34" charset="0"/>
                <a:ea typeface="仿宋_GB2312" panose="02010609030101010101" pitchFamily="49" charset="-122"/>
              </a:rPr>
              <a:t>③</a:t>
            </a:r>
            <a:r>
              <a:rPr lang="zh-CN" altLang="en-US" sz="1460" dirty="0">
                <a:latin typeface="Arial Black" panose="020B0A04020102020204" pitchFamily="34" charset="0"/>
                <a:ea typeface="仿宋_GB2312" panose="02010609030101010101" pitchFamily="49" charset="-122"/>
              </a:rPr>
              <a:t>在该期间法国诞生了哪些重要的有影响的作品？可以从百科全书、文学辞典等参考工具书中查到。</a:t>
            </a:r>
            <a:endParaRPr lang="zh-CN" altLang="en-US" sz="1460" dirty="0">
              <a:latin typeface="Arial Black" panose="020B0A04020102020204" pitchFamily="34" charset="0"/>
              <a:ea typeface="仿宋_GB2312" panose="02010609030101010101" pitchFamily="49" charset="-122"/>
            </a:endParaRPr>
          </a:p>
          <a:p>
            <a:pPr lvl="0" latinLnBrk="0">
              <a:buClr>
                <a:srgbClr val="000000"/>
              </a:buClr>
            </a:pPr>
            <a:r>
              <a:rPr lang="zh-CN" altLang="en-US" sz="1460" dirty="0">
                <a:latin typeface="Arial Black" panose="020B0A04020102020204" pitchFamily="34" charset="0"/>
                <a:ea typeface="仿宋_GB2312" panose="02010609030101010101" pitchFamily="49" charset="-122"/>
              </a:rPr>
              <a:t>    文献类检索就是查询是否有前人撰写的法国文艺复兴时期文学作品浅析的期刊论文、学位论文、专著或者网页。</a:t>
            </a:r>
            <a:endParaRPr lang="zh-CN" altLang="en-US" sz="1460" dirty="0">
              <a:latin typeface="Arial Black" panose="020B0A04020102020204" pitchFamily="34" charset="0"/>
              <a:ea typeface="仿宋_GB2312" panose="02010609030101010101" pitchFamily="49" charset="-122"/>
            </a:endParaRPr>
          </a:p>
        </p:txBody>
      </p:sp>
      <p:sp>
        <p:nvSpPr>
          <p:cNvPr id="486410" name="矩形 486409"/>
          <p:cNvSpPr/>
          <p:nvPr/>
        </p:nvSpPr>
        <p:spPr>
          <a:xfrm>
            <a:off x="1559046" y="4657931"/>
            <a:ext cx="6550829" cy="1054735"/>
          </a:xfrm>
          <a:prstGeom prst="rect">
            <a:avLst/>
          </a:prstGeom>
          <a:noFill/>
          <a:ln w="9525">
            <a:noFill/>
            <a:miter/>
          </a:ln>
        </p:spPr>
        <p:txBody>
          <a:bodyPr>
            <a:spAutoFit/>
          </a:bodyPr>
          <a:p>
            <a:pPr lvl="0" latinLnBrk="0">
              <a:buClr>
                <a:srgbClr val="000000"/>
              </a:buClr>
            </a:pPr>
            <a:r>
              <a:rPr lang="zh-CN" altLang="en-US" sz="1785" dirty="0">
                <a:latin typeface="Arial Black" panose="020B0A04020102020204" pitchFamily="34" charset="0"/>
                <a:ea typeface="黑体" panose="02010609060101010101" pitchFamily="2" charset="-122"/>
              </a:rPr>
              <a:t>（</a:t>
            </a:r>
            <a:r>
              <a:rPr lang="en-US" altLang="zh-CN" sz="1785">
                <a:latin typeface="Arial Black" panose="020B0A04020102020204" pitchFamily="34" charset="0"/>
                <a:ea typeface="黑体" panose="02010609060101010101" pitchFamily="2" charset="-122"/>
              </a:rPr>
              <a:t>3</a:t>
            </a:r>
            <a:r>
              <a:rPr lang="zh-CN" altLang="en-US" sz="1785" dirty="0">
                <a:latin typeface="Arial Black" panose="020B0A04020102020204" pitchFamily="34" charset="0"/>
                <a:ea typeface="黑体" panose="02010609060101010101" pitchFamily="2" charset="-122"/>
              </a:rPr>
              <a:t>）课题的特殊要求</a:t>
            </a:r>
            <a:endParaRPr lang="zh-CN" altLang="en-US" sz="1785" dirty="0">
              <a:latin typeface="Arial Black" panose="020B0A04020102020204" pitchFamily="34" charset="0"/>
              <a:ea typeface="黑体" panose="02010609060101010101" pitchFamily="2" charset="-122"/>
            </a:endParaRPr>
          </a:p>
          <a:p>
            <a:pPr lvl="0" latinLnBrk="0">
              <a:buClr>
                <a:srgbClr val="000000"/>
              </a:buClr>
            </a:pPr>
            <a:r>
              <a:rPr lang="zh-CN" altLang="en-US" sz="1460" dirty="0">
                <a:latin typeface="Arial Black" panose="020B0A04020102020204" pitchFamily="34" charset="0"/>
                <a:ea typeface="仿宋_GB2312" panose="02010609030101010101" pitchFamily="49" charset="-122"/>
              </a:rPr>
              <a:t>     补充检索标识：文学家、</a:t>
            </a:r>
            <a:r>
              <a:rPr lang="en-US" altLang="zh-CN" sz="1460">
                <a:latin typeface="Arial Black" panose="020B0A04020102020204" pitchFamily="34" charset="0"/>
                <a:ea typeface="仿宋_GB2312" panose="02010609030101010101" pitchFamily="49" charset="-122"/>
              </a:rPr>
              <a:t>F·</a:t>
            </a:r>
            <a:r>
              <a:rPr lang="zh-CN" altLang="en-US" sz="1460" dirty="0">
                <a:latin typeface="Arial Black" panose="020B0A04020102020204" pitchFamily="34" charset="0"/>
                <a:ea typeface="仿宋_GB2312" panose="02010609030101010101" pitchFamily="49" charset="-122"/>
              </a:rPr>
              <a:t>拉伯雷、小说、</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巨人传</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a:t>
            </a:r>
            <a:endParaRPr lang="zh-CN" altLang="en-US" sz="1460" dirty="0">
              <a:latin typeface="Arial Black" panose="020B0A04020102020204" pitchFamily="34" charset="0"/>
              <a:ea typeface="仿宋_GB2312" panose="02010609030101010101" pitchFamily="49" charset="-122"/>
            </a:endParaRPr>
          </a:p>
          <a:p>
            <a:pPr lvl="0" latinLnBrk="0">
              <a:buClr>
                <a:srgbClr val="000000"/>
              </a:buClr>
            </a:pPr>
            <a:r>
              <a:rPr lang="zh-CN" altLang="en-US" sz="1460" dirty="0">
                <a:latin typeface="Arial Black" panose="020B0A04020102020204" pitchFamily="34" charset="0"/>
                <a:ea typeface="仿宋_GB2312" panose="02010609030101010101" pitchFamily="49" charset="-122"/>
              </a:rPr>
              <a:t>     因为查阅</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中国大百科全书</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第</a:t>
            </a:r>
            <a:r>
              <a:rPr lang="en-US" altLang="zh-CN" sz="1460">
                <a:latin typeface="Arial Black" panose="020B0A04020102020204" pitchFamily="34" charset="0"/>
                <a:ea typeface="仿宋_GB2312" panose="02010609030101010101" pitchFamily="49" charset="-122"/>
              </a:rPr>
              <a:t>5</a:t>
            </a:r>
            <a:r>
              <a:rPr lang="zh-CN" altLang="en-US" sz="1460" dirty="0">
                <a:latin typeface="Arial Black" panose="020B0A04020102020204" pitchFamily="34" charset="0"/>
                <a:ea typeface="仿宋_GB2312" panose="02010609030101010101" pitchFamily="49" charset="-122"/>
              </a:rPr>
              <a:t>卷</a:t>
            </a:r>
            <a:r>
              <a:rPr lang="en-US" altLang="zh-CN" sz="1460">
                <a:latin typeface="Arial Black" panose="020B0A04020102020204" pitchFamily="34" charset="0"/>
                <a:ea typeface="仿宋_GB2312" panose="02010609030101010101" pitchFamily="49" charset="-122"/>
              </a:rPr>
              <a:t>2757</a:t>
            </a:r>
            <a:r>
              <a:rPr lang="zh-CN" altLang="en-US" sz="1460" dirty="0">
                <a:latin typeface="Arial Black" panose="020B0A04020102020204" pitchFamily="34" charset="0"/>
                <a:ea typeface="仿宋_GB2312" panose="02010609030101010101" pitchFamily="49" charset="-122"/>
              </a:rPr>
              <a:t>页上关于</a:t>
            </a:r>
            <a:r>
              <a:rPr lang="en-US" altLang="zh-CN" sz="1460">
                <a:latin typeface="Arial Black" panose="020B0A04020102020204" pitchFamily="34" charset="0"/>
                <a:ea typeface="仿宋_GB2312" panose="02010609030101010101" pitchFamily="49" charset="-122"/>
              </a:rPr>
              <a:t>F·</a:t>
            </a:r>
            <a:r>
              <a:rPr lang="zh-CN" altLang="en-US" sz="1460" dirty="0">
                <a:latin typeface="Arial Black" panose="020B0A04020102020204" pitchFamily="34" charset="0"/>
                <a:ea typeface="仿宋_GB2312" panose="02010609030101010101" pitchFamily="49" charset="-122"/>
              </a:rPr>
              <a:t>拉伯雷的记载，知道在当时的法国文学家</a:t>
            </a:r>
            <a:r>
              <a:rPr lang="en-US" altLang="zh-CN" sz="1460">
                <a:latin typeface="Arial Black" panose="020B0A04020102020204" pitchFamily="34" charset="0"/>
                <a:ea typeface="仿宋_GB2312" panose="02010609030101010101" pitchFamily="49" charset="-122"/>
              </a:rPr>
              <a:t>F·</a:t>
            </a:r>
            <a:r>
              <a:rPr lang="zh-CN" altLang="en-US" sz="1460" dirty="0">
                <a:latin typeface="Arial Black" panose="020B0A04020102020204" pitchFamily="34" charset="0"/>
                <a:ea typeface="仿宋_GB2312" panose="02010609030101010101" pitchFamily="49" charset="-122"/>
              </a:rPr>
              <a:t>拉伯雷以长篇小说</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巨人传</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在欧洲获得崇高声誉。</a:t>
            </a:r>
            <a:endParaRPr lang="zh-CN" altLang="en-US" sz="1460" dirty="0">
              <a:latin typeface="Arial Black" panose="020B0A04020102020204" pitchFamily="34" charset="0"/>
              <a:ea typeface="仿宋_GB2312" panose="02010609030101010101" pitchFamily="49" charset="-122"/>
            </a:endParaRPr>
          </a:p>
        </p:txBody>
      </p:sp>
      <p:sp>
        <p:nvSpPr>
          <p:cNvPr id="486411" name="矩形 486410"/>
          <p:cNvSpPr/>
          <p:nvPr/>
        </p:nvSpPr>
        <p:spPr>
          <a:xfrm>
            <a:off x="2437218" y="643613"/>
            <a:ext cx="5439251" cy="635740"/>
          </a:xfrm>
          <a:prstGeom prst="rect">
            <a:avLst/>
          </a:prstGeom>
          <a:noFill/>
          <a:ln w="9525">
            <a:noFill/>
            <a:miter/>
          </a:ln>
        </p:spPr>
        <p:txBody>
          <a:bodyPr anchor="b"/>
          <a:lstStyle>
            <a:lvl1pPr marL="0" lvl="0" indent="0" algn="l" defTabSz="914400" eaLnBrk="1" fontAlgn="base" latinLnBrk="1" hangingPunct="1">
              <a:spcBef>
                <a:spcPct val="0"/>
              </a:spcBef>
              <a:spcAft>
                <a:spcPct val="0"/>
              </a:spcAft>
              <a:buClr>
                <a:srgbClr val="000000"/>
              </a:buClr>
              <a:buNone/>
              <a:defRPr sz="3600" b="0" i="0" u="none" kern="1200" baseline="0">
                <a:solidFill>
                  <a:srgbClr val="DECC1E"/>
                </a:solidFill>
                <a:latin typeface="-머리정체B" pitchFamily="18" charset="-127"/>
                <a:ea typeface="-머리정체B" pitchFamily="18" charset="-127"/>
              </a:defRPr>
            </a:lvl1pPr>
          </a:lstStyle>
          <a:p>
            <a:pPr lvl="0"/>
            <a:r>
              <a:rPr lang="zh-CN" altLang="en-US" sz="3575" b="1" dirty="0">
                <a:solidFill>
                  <a:schemeClr val="bg1"/>
                </a:solidFill>
                <a:latin typeface="黑体" panose="02010609060101010101" pitchFamily="2" charset="-122"/>
                <a:ea typeface="黑体" panose="02010609060101010101" pitchFamily="2" charset="-122"/>
              </a:rPr>
              <a:t>第 </a:t>
            </a:r>
            <a:r>
              <a:rPr lang="en-US" altLang="zh-CN" sz="3575" b="1">
                <a:solidFill>
                  <a:schemeClr val="bg1"/>
                </a:solidFill>
                <a:latin typeface="黑体" panose="02010609060101010101" pitchFamily="2" charset="-122"/>
                <a:ea typeface="黑体" panose="02010609060101010101" pitchFamily="2" charset="-122"/>
              </a:rPr>
              <a:t>2 </a:t>
            </a:r>
            <a:r>
              <a:rPr lang="zh-CN" altLang="en-US" sz="3575" b="1" dirty="0">
                <a:solidFill>
                  <a:schemeClr val="bg1"/>
                </a:solidFill>
                <a:latin typeface="黑体" panose="02010609060101010101" pitchFamily="2" charset="-122"/>
                <a:ea typeface="黑体" panose="02010609060101010101" pitchFamily="2" charset="-122"/>
              </a:rPr>
              <a:t>讲</a:t>
            </a:r>
            <a:r>
              <a:rPr lang="zh-CN" altLang="en-US" sz="2925" b="1" dirty="0">
                <a:solidFill>
                  <a:schemeClr val="bg1"/>
                </a:solidFill>
              </a:rPr>
              <a:t>  </a:t>
            </a:r>
            <a:r>
              <a:rPr lang="zh-CN" altLang="en-US" sz="3575" b="1" dirty="0">
                <a:solidFill>
                  <a:schemeClr val="bg1"/>
                </a:solidFill>
                <a:latin typeface="黑体" panose="02010609060101010101" pitchFamily="2" charset="-122"/>
                <a:ea typeface="黑体" panose="02010609060101010101" pitchFamily="2" charset="-122"/>
              </a:rPr>
              <a:t>信息检索基础</a:t>
            </a:r>
            <a:r>
              <a:rPr lang="zh-CN" altLang="en-US" sz="2925" dirty="0"/>
              <a:t> </a:t>
            </a:r>
            <a:endParaRPr lang="zh-CN" altLang="en-US" sz="2925" dirty="0"/>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86407"/>
                                        </p:tgtEl>
                                        <p:attrNameLst>
                                          <p:attrName>style.visibility</p:attrName>
                                        </p:attrNameLst>
                                      </p:cBhvr>
                                      <p:to>
                                        <p:strVal val="visible"/>
                                      </p:to>
                                    </p:set>
                                    <p:anim calcmode="lin" valueType="num">
                                      <p:cBhvr additive="base">
                                        <p:cTn id="7" dur="500" fill="hold"/>
                                        <p:tgtEl>
                                          <p:spTgt spid="486407"/>
                                        </p:tgtEl>
                                        <p:attrNameLst>
                                          <p:attrName>ppt_x</p:attrName>
                                        </p:attrNameLst>
                                      </p:cBhvr>
                                      <p:tavLst>
                                        <p:tav tm="0">
                                          <p:val>
                                            <p:strVal val="#ppt_x"/>
                                          </p:val>
                                        </p:tav>
                                        <p:tav tm="100000">
                                          <p:val>
                                            <p:strVal val="#ppt_x"/>
                                          </p:val>
                                        </p:tav>
                                      </p:tavLst>
                                    </p:anim>
                                    <p:anim calcmode="lin" valueType="num">
                                      <p:cBhvr additive="base">
                                        <p:cTn id="8" dur="500" fill="hold"/>
                                        <p:tgtEl>
                                          <p:spTgt spid="48640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86408"/>
                                        </p:tgtEl>
                                        <p:attrNameLst>
                                          <p:attrName>style.visibility</p:attrName>
                                        </p:attrNameLst>
                                      </p:cBhvr>
                                      <p:to>
                                        <p:strVal val="visible"/>
                                      </p:to>
                                    </p:set>
                                    <p:anim calcmode="lin" valueType="num">
                                      <p:cBhvr additive="base">
                                        <p:cTn id="13" dur="500" fill="hold"/>
                                        <p:tgtEl>
                                          <p:spTgt spid="486408"/>
                                        </p:tgtEl>
                                        <p:attrNameLst>
                                          <p:attrName>ppt_x</p:attrName>
                                        </p:attrNameLst>
                                      </p:cBhvr>
                                      <p:tavLst>
                                        <p:tav tm="0">
                                          <p:val>
                                            <p:strVal val="#ppt_x"/>
                                          </p:val>
                                        </p:tav>
                                        <p:tav tm="100000">
                                          <p:val>
                                            <p:strVal val="#ppt_x"/>
                                          </p:val>
                                        </p:tav>
                                      </p:tavLst>
                                    </p:anim>
                                    <p:anim calcmode="lin" valueType="num">
                                      <p:cBhvr additive="base">
                                        <p:cTn id="14" dur="500" fill="hold"/>
                                        <p:tgtEl>
                                          <p:spTgt spid="48640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86410"/>
                                        </p:tgtEl>
                                        <p:attrNameLst>
                                          <p:attrName>style.visibility</p:attrName>
                                        </p:attrNameLst>
                                      </p:cBhvr>
                                      <p:to>
                                        <p:strVal val="visible"/>
                                      </p:to>
                                    </p:set>
                                    <p:anim calcmode="lin" valueType="num">
                                      <p:cBhvr additive="base">
                                        <p:cTn id="19" dur="500" fill="hold"/>
                                        <p:tgtEl>
                                          <p:spTgt spid="486410"/>
                                        </p:tgtEl>
                                        <p:attrNameLst>
                                          <p:attrName>ppt_x</p:attrName>
                                        </p:attrNameLst>
                                      </p:cBhvr>
                                      <p:tavLst>
                                        <p:tav tm="0">
                                          <p:val>
                                            <p:strVal val="#ppt_x"/>
                                          </p:val>
                                        </p:tav>
                                        <p:tav tm="100000">
                                          <p:val>
                                            <p:strVal val="#ppt_x"/>
                                          </p:val>
                                        </p:tav>
                                      </p:tavLst>
                                    </p:anim>
                                    <p:anim calcmode="lin" valueType="num">
                                      <p:cBhvr additive="base">
                                        <p:cTn id="20" dur="500" fill="hold"/>
                                        <p:tgtEl>
                                          <p:spTgt spid="486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7" grpId="0"/>
      <p:bldP spid="486408" grpId="0"/>
      <p:bldP spid="4864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1412" name="矩形 401411"/>
          <p:cNvSpPr/>
          <p:nvPr/>
        </p:nvSpPr>
        <p:spPr>
          <a:xfrm>
            <a:off x="1501017" y="2630812"/>
            <a:ext cx="6726205" cy="925830"/>
          </a:xfrm>
          <a:prstGeom prst="rect">
            <a:avLst/>
          </a:prstGeom>
          <a:noFill/>
          <a:ln w="9525">
            <a:noFill/>
            <a:miter/>
          </a:ln>
        </p:spPr>
        <p:txBody>
          <a:bodyPr anchor="ctr">
            <a:spAutoFit/>
          </a:bodyPr>
          <a:p>
            <a:pPr lvl="0" latinLnBrk="0">
              <a:lnSpc>
                <a:spcPct val="125000"/>
              </a:lnSpc>
              <a:buClr>
                <a:srgbClr val="000000"/>
              </a:buClr>
            </a:pP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zh-CN" altLang="en-US" sz="1460" dirty="0">
                <a:latin typeface="Arial Black" panose="020B0A04020102020204" pitchFamily="34" charset="0"/>
                <a:ea typeface="楷体_GB2312" panose="02010609030101010101" pitchFamily="49" charset="-122"/>
              </a:rPr>
              <a:t>评价的目的是为了准确掌握检索系统的各种性能水平，分析影响检索效果的因素，</a:t>
            </a:r>
            <a:r>
              <a:rPr lang="zh-CN" altLang="en-US" sz="1460" b="1" dirty="0">
                <a:latin typeface="Arial Black" panose="020B0A04020102020204" pitchFamily="34" charset="0"/>
                <a:ea typeface="楷体_GB2312" panose="02010609030101010101" pitchFamily="49" charset="-122"/>
              </a:rPr>
              <a:t>调整检索策略</a:t>
            </a:r>
            <a:r>
              <a:rPr lang="zh-CN" altLang="en-US" sz="1460" dirty="0">
                <a:latin typeface="Arial Black" panose="020B0A04020102020204" pitchFamily="34" charset="0"/>
                <a:ea typeface="楷体_GB2312" panose="02010609030101010101" pitchFamily="49" charset="-122"/>
              </a:rPr>
              <a:t>，改进检索系统的性能，优化检索、</a:t>
            </a:r>
            <a:r>
              <a:rPr lang="zh-CN" altLang="en-US" sz="1460" b="1" dirty="0">
                <a:latin typeface="Arial Black" panose="020B0A04020102020204" pitchFamily="34" charset="0"/>
                <a:ea typeface="楷体_GB2312" panose="02010609030101010101" pitchFamily="49" charset="-122"/>
              </a:rPr>
              <a:t>提高检索效果</a:t>
            </a:r>
            <a:r>
              <a:rPr lang="zh-CN" altLang="en-US" sz="1460" dirty="0">
                <a:latin typeface="Arial Black" panose="020B0A04020102020204" pitchFamily="34" charset="0"/>
                <a:ea typeface="楷体_GB2312" panose="02010609030101010101" pitchFamily="49" charset="-122"/>
              </a:rPr>
              <a:t>，更好地满足用户信息检索要求。</a:t>
            </a:r>
            <a:endParaRPr lang="zh-CN" altLang="en-US" sz="1460" dirty="0">
              <a:latin typeface="Arial Black" panose="020B0A04020102020204" pitchFamily="34" charset="0"/>
              <a:ea typeface="楷体_GB2312" panose="02010609030101010101" pitchFamily="49" charset="-122"/>
            </a:endParaRPr>
          </a:p>
        </p:txBody>
      </p:sp>
      <p:sp>
        <p:nvSpPr>
          <p:cNvPr id="401413" name="矩形 401412"/>
          <p:cNvSpPr/>
          <p:nvPr/>
        </p:nvSpPr>
        <p:spPr>
          <a:xfrm>
            <a:off x="1559046" y="4029075"/>
            <a:ext cx="6726205" cy="1482090"/>
          </a:xfrm>
          <a:prstGeom prst="rect">
            <a:avLst/>
          </a:prstGeom>
          <a:noFill/>
          <a:ln w="9525">
            <a:noFill/>
            <a:miter/>
          </a:ln>
        </p:spPr>
        <p:txBody>
          <a:bodyPr anchor="ctr">
            <a:spAutoFit/>
          </a:bodyPr>
          <a:p>
            <a:pPr lvl="0" latinLnBrk="0">
              <a:lnSpc>
                <a:spcPct val="125000"/>
              </a:lnSpc>
              <a:buClr>
                <a:srgbClr val="000000"/>
              </a:buClr>
            </a:pPr>
            <a:r>
              <a:rPr lang="zh-CN" altLang="en-US" sz="1460" dirty="0">
                <a:latin typeface="Arial Black" panose="020B0A04020102020204" pitchFamily="34" charset="0"/>
                <a:ea typeface="PMingLiU" panose="02020500000000000000" pitchFamily="18" charset="-120"/>
              </a:rPr>
              <a:t>      </a:t>
            </a:r>
            <a:r>
              <a:rPr lang="zh-CN" altLang="en-US" sz="1460" dirty="0">
                <a:latin typeface="Arial Black" panose="020B0A04020102020204" pitchFamily="34" charset="0"/>
                <a:ea typeface="楷体_GB2312" panose="02010609030101010101" pitchFamily="49" charset="-122"/>
              </a:rPr>
              <a:t>判定一个检索系统的优劣，主要从</a:t>
            </a:r>
            <a:r>
              <a:rPr lang="zh-CN" altLang="en-US" sz="1460" b="1" dirty="0">
                <a:latin typeface="Arial Black" panose="020B0A04020102020204" pitchFamily="34" charset="0"/>
                <a:ea typeface="楷体_GB2312" panose="02010609030101010101" pitchFamily="49" charset="-122"/>
              </a:rPr>
              <a:t>质量、费用和时间</a:t>
            </a:r>
            <a:r>
              <a:rPr lang="zh-CN" altLang="en-US" sz="1460" dirty="0">
                <a:latin typeface="Arial Black" panose="020B0A04020102020204" pitchFamily="34" charset="0"/>
                <a:ea typeface="楷体_GB2312" panose="02010609030101010101" pitchFamily="49" charset="-122"/>
              </a:rPr>
              <a:t>三方面来衡量。质量标准主要通过查全率与查准率进行评价。费用标准即检索费用是指用户为检索课题所投入的费用。时间标准是指花费时间，包括检索准备时间、检索过程时间、获取文献时间等。查全率和查准率是判定检索效果的主要标准。查准率和查全率结合起来，描述了系统的检索成功率。</a:t>
            </a:r>
            <a:endParaRPr lang="en-US" altLang="zh-CN" sz="1460" dirty="0">
              <a:latin typeface="Arial Black" panose="020B0A04020102020204" pitchFamily="34" charset="0"/>
              <a:ea typeface="楷体_GB2312" panose="02010609030101010101" pitchFamily="49" charset="-122"/>
            </a:endParaRPr>
          </a:p>
        </p:txBody>
      </p:sp>
      <p:sp>
        <p:nvSpPr>
          <p:cNvPr id="401417" name="矩形 401416"/>
          <p:cNvSpPr/>
          <p:nvPr/>
        </p:nvSpPr>
        <p:spPr>
          <a:xfrm>
            <a:off x="1618365" y="1673951"/>
            <a:ext cx="2335530" cy="361315"/>
          </a:xfrm>
          <a:prstGeom prst="rect">
            <a:avLst/>
          </a:prstGeom>
          <a:noFill/>
          <a:ln w="9525">
            <a:noFill/>
            <a:miter/>
          </a:ln>
        </p:spPr>
        <p:txBody>
          <a:bodyPr wrap="none" anchor="t">
            <a:spAutoFit/>
          </a:bodyPr>
          <a:p>
            <a:pPr lvl="0" latinLnBrk="0">
              <a:buClr>
                <a:srgbClr val="000000"/>
              </a:buClr>
            </a:pPr>
            <a:r>
              <a:rPr lang="en-US" altLang="zh-CN" sz="1625" b="1">
                <a:latin typeface="Arial Black" panose="020B0A04020102020204" pitchFamily="34" charset="0"/>
                <a:ea typeface="黑体" panose="02010609060101010101" pitchFamily="2" charset="-122"/>
              </a:rPr>
              <a:t>3. </a:t>
            </a:r>
            <a:r>
              <a:rPr lang="zh-CN" altLang="en-US" sz="1625" b="1" dirty="0">
                <a:latin typeface="Arial Black" panose="020B0A04020102020204" pitchFamily="34" charset="0"/>
                <a:ea typeface="黑体" panose="02010609060101010101" pitchFamily="2" charset="-122"/>
              </a:rPr>
              <a:t>检索效果评价与优化</a:t>
            </a:r>
            <a:endParaRPr lang="zh-CN" altLang="en-US" sz="1625" b="1" dirty="0">
              <a:latin typeface="Arial Black" panose="020B0A04020102020204" pitchFamily="34" charset="0"/>
              <a:ea typeface="黑体" panose="02010609060101010101" pitchFamily="2" charset="-122"/>
            </a:endParaRPr>
          </a:p>
        </p:txBody>
      </p:sp>
      <p:sp>
        <p:nvSpPr>
          <p:cNvPr id="401418" name="矩形 401417"/>
          <p:cNvSpPr/>
          <p:nvPr/>
        </p:nvSpPr>
        <p:spPr>
          <a:xfrm>
            <a:off x="1618365" y="2200080"/>
            <a:ext cx="1427480" cy="332740"/>
          </a:xfrm>
          <a:prstGeom prst="rect">
            <a:avLst/>
          </a:prstGeom>
          <a:noFill/>
          <a:ln w="9525">
            <a:noFill/>
            <a:miter/>
          </a:ln>
        </p:spPr>
        <p:txBody>
          <a:bodyPr wrap="none" anchor="t">
            <a:spAutoFit/>
          </a:bodyPr>
          <a:p>
            <a:pPr lvl="0" latinLnBrk="0">
              <a:buClr>
                <a:srgbClr val="000000"/>
              </a:buClr>
            </a:pPr>
            <a:r>
              <a:rPr lang="en-US" altLang="zh-CN" sz="1460" b="1">
                <a:latin typeface="Arial Black" panose="020B0A04020102020204" pitchFamily="34" charset="0"/>
                <a:ea typeface="黑体" panose="02010609060101010101" pitchFamily="2" charset="-122"/>
              </a:rPr>
              <a:t>3.1</a:t>
            </a:r>
            <a:r>
              <a:rPr lang="zh-CN" altLang="en-US" sz="1460" b="1" dirty="0">
                <a:latin typeface="Arial Black" panose="020B0A04020102020204" pitchFamily="34" charset="0"/>
                <a:ea typeface="黑体" panose="02010609060101010101" pitchFamily="2" charset="-122"/>
              </a:rPr>
              <a:t>评价的目的</a:t>
            </a:r>
            <a:endParaRPr lang="zh-CN" altLang="en-US" sz="1460" b="1" dirty="0">
              <a:latin typeface="Arial Black" panose="020B0A04020102020204" pitchFamily="34" charset="0"/>
              <a:ea typeface="黑体" panose="02010609060101010101" pitchFamily="2" charset="-122"/>
            </a:endParaRPr>
          </a:p>
        </p:txBody>
      </p:sp>
      <p:sp>
        <p:nvSpPr>
          <p:cNvPr id="401419" name="矩形 401418"/>
          <p:cNvSpPr/>
          <p:nvPr/>
        </p:nvSpPr>
        <p:spPr>
          <a:xfrm>
            <a:off x="1618365" y="3604381"/>
            <a:ext cx="1303020" cy="332740"/>
          </a:xfrm>
          <a:prstGeom prst="rect">
            <a:avLst/>
          </a:prstGeom>
          <a:noFill/>
          <a:ln w="9525">
            <a:noFill/>
            <a:miter/>
          </a:ln>
        </p:spPr>
        <p:txBody>
          <a:bodyPr wrap="none" anchor="t">
            <a:spAutoFit/>
          </a:bodyPr>
          <a:p>
            <a:pPr lvl="0" latinLnBrk="0">
              <a:buClr>
                <a:srgbClr val="000000"/>
              </a:buClr>
            </a:pPr>
            <a:r>
              <a:rPr lang="en-US" altLang="zh-CN" sz="1460" b="1">
                <a:latin typeface="Arial Black" panose="020B0A04020102020204" pitchFamily="34" charset="0"/>
                <a:ea typeface="黑体" panose="02010609060101010101" pitchFamily="2" charset="-122"/>
              </a:rPr>
              <a:t>3.2 </a:t>
            </a:r>
            <a:r>
              <a:rPr lang="zh-CN" altLang="en-US" sz="1460" b="1" dirty="0">
                <a:latin typeface="Arial Black" panose="020B0A04020102020204" pitchFamily="34" charset="0"/>
                <a:ea typeface="黑体" panose="02010609060101010101" pitchFamily="2" charset="-122"/>
              </a:rPr>
              <a:t>评价标准</a:t>
            </a:r>
            <a:endParaRPr lang="zh-CN" altLang="en-US" sz="1460" b="1" dirty="0">
              <a:latin typeface="Arial Black" panose="020B0A04020102020204" pitchFamily="34" charset="0"/>
              <a:ea typeface="黑体" panose="0201060906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2438" name="矩形 402437"/>
          <p:cNvSpPr/>
          <p:nvPr/>
        </p:nvSpPr>
        <p:spPr>
          <a:xfrm>
            <a:off x="2847289" y="2317427"/>
            <a:ext cx="368300" cy="758190"/>
          </a:xfrm>
          <a:prstGeom prst="rect">
            <a:avLst/>
          </a:prstGeom>
          <a:noFill/>
          <a:ln w="9525">
            <a:noFill/>
            <a:miter/>
          </a:ln>
        </p:spPr>
        <p:txBody>
          <a:bodyPr wrap="none" anchor="t">
            <a:spAutoFit/>
          </a:bodyPr>
          <a:p>
            <a:pPr lvl="0" latinLnBrk="0">
              <a:buClr>
                <a:srgbClr val="000000"/>
              </a:buClr>
            </a:pPr>
            <a:r>
              <a:rPr lang="zh-CN" altLang="en-US" sz="1460" dirty="0">
                <a:latin typeface="Arial Black" panose="020B0A04020102020204" pitchFamily="34" charset="0"/>
                <a:ea typeface="PMingLiU" panose="02020500000000000000" pitchFamily="18" charset="-120"/>
              </a:rPr>
              <a:t>查</a:t>
            </a:r>
            <a:endParaRPr lang="zh-TW" altLang="zh-CN" sz="1460" dirty="0">
              <a:latin typeface="Arial Black" panose="020B0A04020102020204" pitchFamily="34" charset="0"/>
              <a:ea typeface="PMingLiU" panose="02020500000000000000" pitchFamily="18" charset="-120"/>
            </a:endParaRPr>
          </a:p>
          <a:p>
            <a:pPr lvl="0" latinLnBrk="0">
              <a:buClr>
                <a:srgbClr val="000000"/>
              </a:buClr>
            </a:pPr>
            <a:r>
              <a:rPr lang="zh-CN" altLang="en-US" sz="1460" dirty="0">
                <a:latin typeface="Arial Black" panose="020B0A04020102020204" pitchFamily="34" charset="0"/>
                <a:ea typeface="PMingLiU" panose="02020500000000000000" pitchFamily="18" charset="-120"/>
              </a:rPr>
              <a:t>全</a:t>
            </a:r>
            <a:endParaRPr lang="zh-TW" altLang="zh-CN" sz="1460" dirty="0">
              <a:latin typeface="Arial Black" panose="020B0A04020102020204" pitchFamily="34" charset="0"/>
              <a:ea typeface="PMingLiU" panose="02020500000000000000" pitchFamily="18" charset="-120"/>
            </a:endParaRPr>
          </a:p>
          <a:p>
            <a:pPr lvl="0" latinLnBrk="0">
              <a:buClr>
                <a:srgbClr val="000000"/>
              </a:buClr>
            </a:pPr>
            <a:r>
              <a:rPr lang="zh-CN" altLang="en-US" sz="1460" dirty="0">
                <a:latin typeface="Arial Black" panose="020B0A04020102020204" pitchFamily="34" charset="0"/>
                <a:ea typeface="PMingLiU" panose="02020500000000000000" pitchFamily="18" charset="-120"/>
              </a:rPr>
              <a:t>率</a:t>
            </a:r>
            <a:endParaRPr lang="zh-CN" altLang="en-US" sz="1460" dirty="0">
              <a:latin typeface="Arial Black" panose="020B0A04020102020204" pitchFamily="34" charset="0"/>
              <a:ea typeface="PMingLiU" panose="02020500000000000000" pitchFamily="18" charset="-120"/>
            </a:endParaRPr>
          </a:p>
        </p:txBody>
      </p:sp>
      <p:sp>
        <p:nvSpPr>
          <p:cNvPr id="402439" name="矩形 402438"/>
          <p:cNvSpPr/>
          <p:nvPr/>
        </p:nvSpPr>
        <p:spPr>
          <a:xfrm>
            <a:off x="2847289" y="3253628"/>
            <a:ext cx="335279" cy="758190"/>
          </a:xfrm>
          <a:prstGeom prst="rect">
            <a:avLst/>
          </a:prstGeom>
          <a:noFill/>
          <a:ln w="9525">
            <a:noFill/>
            <a:miter/>
          </a:ln>
        </p:spPr>
        <p:txBody>
          <a:bodyPr>
            <a:spAutoFit/>
          </a:bodyPr>
          <a:p>
            <a:pPr lvl="0" latinLnBrk="0">
              <a:buClr>
                <a:srgbClr val="000000"/>
              </a:buClr>
            </a:pPr>
            <a:r>
              <a:rPr lang="zh-CN" altLang="en-US" sz="1460" dirty="0">
                <a:latin typeface="Arial Black" panose="020B0A04020102020204" pitchFamily="34" charset="0"/>
                <a:ea typeface="PMingLiU" panose="02020500000000000000" pitchFamily="18" charset="-120"/>
              </a:rPr>
              <a:t>查</a:t>
            </a:r>
            <a:endParaRPr lang="zh-TW" altLang="zh-CN" sz="1460" dirty="0">
              <a:latin typeface="Arial Black" panose="020B0A04020102020204" pitchFamily="34" charset="0"/>
              <a:ea typeface="PMingLiU" panose="02020500000000000000" pitchFamily="18" charset="-120"/>
            </a:endParaRPr>
          </a:p>
          <a:p>
            <a:pPr lvl="0" latinLnBrk="0">
              <a:buClr>
                <a:srgbClr val="000000"/>
              </a:buClr>
            </a:pPr>
            <a:r>
              <a:rPr lang="zh-CN" altLang="en-US" sz="1460" dirty="0">
                <a:latin typeface="Arial Black" panose="020B0A04020102020204" pitchFamily="34" charset="0"/>
                <a:ea typeface="PMingLiU" panose="02020500000000000000" pitchFamily="18" charset="-120"/>
              </a:rPr>
              <a:t>准</a:t>
            </a:r>
            <a:endParaRPr lang="zh-TW" altLang="zh-CN" sz="1460" dirty="0">
              <a:latin typeface="Arial Black" panose="020B0A04020102020204" pitchFamily="34" charset="0"/>
              <a:ea typeface="PMingLiU" panose="02020500000000000000" pitchFamily="18" charset="-120"/>
            </a:endParaRPr>
          </a:p>
          <a:p>
            <a:pPr lvl="0" latinLnBrk="0">
              <a:buClr>
                <a:srgbClr val="000000"/>
              </a:buClr>
            </a:pPr>
            <a:r>
              <a:rPr lang="zh-CN" altLang="en-US" sz="1460" dirty="0">
                <a:latin typeface="Arial Black" panose="020B0A04020102020204" pitchFamily="34" charset="0"/>
                <a:ea typeface="PMingLiU" panose="02020500000000000000" pitchFamily="18" charset="-120"/>
              </a:rPr>
              <a:t>率</a:t>
            </a:r>
            <a:endParaRPr lang="zh-CN" altLang="en-US" sz="1460" dirty="0">
              <a:latin typeface="Arial Black" panose="020B0A04020102020204" pitchFamily="34" charset="0"/>
              <a:ea typeface="PMingLiU" panose="02020500000000000000" pitchFamily="18" charset="-120"/>
            </a:endParaRPr>
          </a:p>
        </p:txBody>
      </p:sp>
      <p:sp>
        <p:nvSpPr>
          <p:cNvPr id="402440" name="矩形 402439"/>
          <p:cNvSpPr/>
          <p:nvPr/>
        </p:nvSpPr>
        <p:spPr>
          <a:xfrm>
            <a:off x="5888009" y="2267778"/>
            <a:ext cx="2398532" cy="1760220"/>
          </a:xfrm>
          <a:prstGeom prst="rect">
            <a:avLst/>
          </a:prstGeom>
          <a:noFill/>
          <a:ln w="9525">
            <a:noFill/>
            <a:miter/>
          </a:ln>
        </p:spPr>
        <p:txBody>
          <a:bodyPr anchor="ctr">
            <a:spAutoFit/>
          </a:bodyPr>
          <a:p>
            <a:pPr lvl="0" latinLnBrk="0">
              <a:lnSpc>
                <a:spcPct val="125000"/>
              </a:lnSpc>
            </a:pPr>
            <a:r>
              <a:rPr lang="zh-TW" altLang="zh-CN" sz="1460" dirty="0">
                <a:latin typeface="楷体_GB2312" panose="02010609030101010101" pitchFamily="49" charset="-122"/>
                <a:ea typeface="楷体_GB2312" panose="02010609030101010101" pitchFamily="49" charset="-122"/>
              </a:rPr>
              <a:t> </a:t>
            </a:r>
            <a:r>
              <a:rPr lang="en-US" altLang="zh-CN" sz="1460" dirty="0">
                <a:latin typeface="楷体_GB2312" panose="02010609030101010101" pitchFamily="49" charset="-122"/>
                <a:ea typeface="楷体_GB2312" panose="02010609030101010101" pitchFamily="49" charset="-122"/>
              </a:rPr>
              <a:t> </a:t>
            </a:r>
            <a:r>
              <a:rPr lang="zh-TW" altLang="zh-CN" sz="1460" dirty="0">
                <a:latin typeface="楷体_GB2312" panose="02010609030101010101" pitchFamily="49" charset="-122"/>
                <a:ea typeface="楷体_GB2312" panose="02010609030101010101" pitchFamily="49" charset="-122"/>
              </a:rPr>
              <a:t> </a:t>
            </a:r>
            <a:r>
              <a:rPr lang="en-US" altLang="zh-CN" sz="1460" dirty="0">
                <a:latin typeface="楷体_GB2312" panose="02010609030101010101" pitchFamily="49" charset="-122"/>
                <a:ea typeface="楷体_GB2312" panose="02010609030101010101" pitchFamily="49" charset="-122"/>
              </a:rPr>
              <a:t> </a:t>
            </a:r>
            <a:r>
              <a:rPr lang="zh-CN" altLang="en-US" sz="1460" dirty="0">
                <a:latin typeface="楷体_GB2312" panose="02010609030101010101" pitchFamily="49" charset="-122"/>
                <a:ea typeface="楷体_GB2312" panose="02010609030101010101" pitchFamily="49" charset="-122"/>
              </a:rPr>
              <a:t>系统文献库中相关文献总量对于用户来讲几乎无从得知。由此可见，查全率和漏检率很难成为用户自我评价检索效率的准绳 </a:t>
            </a:r>
            <a:endParaRPr lang="zh-CN" altLang="en-US" sz="1460" dirty="0">
              <a:latin typeface="楷体_GB2312" panose="02010609030101010101" pitchFamily="49" charset="-122"/>
              <a:ea typeface="楷体_GB2312" panose="02010609030101010101" pitchFamily="49" charset="-122"/>
            </a:endParaRPr>
          </a:p>
        </p:txBody>
      </p:sp>
      <p:sp>
        <p:nvSpPr>
          <p:cNvPr id="402442" name="矩形 402441"/>
          <p:cNvSpPr/>
          <p:nvPr/>
        </p:nvSpPr>
        <p:spPr>
          <a:xfrm>
            <a:off x="3021377" y="1577215"/>
            <a:ext cx="2484755" cy="332740"/>
          </a:xfrm>
          <a:prstGeom prst="rect">
            <a:avLst/>
          </a:prstGeom>
          <a:noFill/>
          <a:ln w="9525">
            <a:noFill/>
            <a:miter/>
          </a:ln>
        </p:spPr>
        <p:txBody>
          <a:bodyPr wrap="none" anchor="ctr">
            <a:spAutoFit/>
          </a:bodyPr>
          <a:p>
            <a:pPr lvl="0" latinLnBrk="0"/>
            <a:r>
              <a:rPr lang="zh-CN" altLang="en-US" sz="1460" b="1" dirty="0">
                <a:latin typeface="Arial Black" panose="020B0A04020102020204" pitchFamily="34" charset="0"/>
                <a:ea typeface="黑体" panose="02010609060101010101" pitchFamily="2" charset="-122"/>
              </a:rPr>
              <a:t>查全率和查准率的评价标准</a:t>
            </a:r>
            <a:r>
              <a:rPr lang="en-US" altLang="zh-CN" sz="1460" dirty="0">
                <a:latin typeface="Arial Black" panose="020B0A04020102020204" pitchFamily="34" charset="0"/>
                <a:ea typeface="宋体" panose="02010600030101010101" pitchFamily="2" charset="-122"/>
              </a:rPr>
              <a:t> </a:t>
            </a:r>
            <a:endParaRPr lang="en-US" altLang="zh-CN" sz="1460" dirty="0">
              <a:latin typeface="Arial Black" panose="020B0A04020102020204" pitchFamily="34" charset="0"/>
              <a:ea typeface="宋体" panose="02010600030101010101" pitchFamily="2" charset="-122"/>
            </a:endParaRPr>
          </a:p>
        </p:txBody>
      </p:sp>
      <p:sp>
        <p:nvSpPr>
          <p:cNvPr id="402446" name="圆柱形 402445"/>
          <p:cNvSpPr/>
          <p:nvPr/>
        </p:nvSpPr>
        <p:spPr>
          <a:xfrm>
            <a:off x="1793741" y="4130511"/>
            <a:ext cx="702795" cy="1053549"/>
          </a:xfrm>
          <a:prstGeom prst="can">
            <a:avLst>
              <a:gd name="adj" fmla="val 37477"/>
            </a:avLst>
          </a:prstGeom>
          <a:gradFill rotWithShape="1">
            <a:gsLst>
              <a:gs pos="0">
                <a:srgbClr val="CC3300">
                  <a:gamma/>
                  <a:shade val="46275"/>
                  <a:invGamma/>
                </a:srgbClr>
              </a:gs>
              <a:gs pos="50000">
                <a:srgbClr val="CC3300"/>
              </a:gs>
              <a:gs pos="100000">
                <a:srgbClr val="CC3300">
                  <a:gamma/>
                  <a:shade val="46275"/>
                  <a:invGamma/>
                </a:srgbClr>
              </a:gs>
            </a:gsLst>
            <a:lin ang="0" scaled="1"/>
            <a:tileRect/>
          </a:gradFill>
          <a:ln w="9525" cap="flat" cmpd="sng">
            <a:solidFill>
              <a:schemeClr val="tx1"/>
            </a:solidFill>
            <a:prstDash val="solid"/>
            <a:miter/>
            <a:headEnd type="none" w="med" len="med"/>
            <a:tailEnd type="none" w="med" len="med"/>
          </a:ln>
        </p:spPr>
        <p:txBody>
          <a:bodyPr wrap="none" anchor="ctr"/>
          <a:p>
            <a:pPr lvl="0" algn="ctr" latinLnBrk="0">
              <a:buClr>
                <a:srgbClr val="000000"/>
              </a:buClr>
            </a:pPr>
            <a:r>
              <a:rPr lang="zh-CN" altLang="en-US" sz="1460" dirty="0">
                <a:solidFill>
                  <a:srgbClr val="66FF66"/>
                </a:solidFill>
                <a:latin typeface="Arial Black" panose="020B0A04020102020204" pitchFamily="34" charset="0"/>
                <a:ea typeface="PMingLiU" panose="02020500000000000000" pitchFamily="18" charset="-120"/>
              </a:rPr>
              <a:t>经验</a:t>
            </a:r>
            <a:endParaRPr lang="zh-TW" altLang="zh-CN" sz="1460" dirty="0">
              <a:solidFill>
                <a:srgbClr val="66FF66"/>
              </a:solidFill>
              <a:latin typeface="Arial Black" panose="020B0A04020102020204" pitchFamily="34" charset="0"/>
              <a:ea typeface="PMingLiU" panose="02020500000000000000" pitchFamily="18" charset="-120"/>
            </a:endParaRPr>
          </a:p>
          <a:p>
            <a:pPr lvl="0" algn="ctr" latinLnBrk="0">
              <a:buClr>
                <a:srgbClr val="000000"/>
              </a:buClr>
            </a:pPr>
            <a:r>
              <a:rPr lang="zh-CN" altLang="en-US" sz="1460" dirty="0">
                <a:solidFill>
                  <a:srgbClr val="66FF66"/>
                </a:solidFill>
                <a:latin typeface="Arial Black" panose="020B0A04020102020204" pitchFamily="34" charset="0"/>
                <a:ea typeface="PMingLiU" panose="02020500000000000000" pitchFamily="18" charset="-120"/>
              </a:rPr>
              <a:t>评价</a:t>
            </a:r>
            <a:endParaRPr lang="zh-TW" altLang="zh-CN" sz="1460" dirty="0">
              <a:solidFill>
                <a:srgbClr val="66FF66"/>
              </a:solidFill>
              <a:latin typeface="Arial Black" panose="020B0A04020102020204" pitchFamily="34" charset="0"/>
              <a:ea typeface="PMingLiU" panose="02020500000000000000" pitchFamily="18" charset="-120"/>
            </a:endParaRPr>
          </a:p>
          <a:p>
            <a:pPr lvl="0" algn="ctr" latinLnBrk="0">
              <a:buClr>
                <a:srgbClr val="000000"/>
              </a:buClr>
            </a:pPr>
            <a:r>
              <a:rPr lang="zh-CN" altLang="en-US" sz="1460" dirty="0">
                <a:solidFill>
                  <a:srgbClr val="66FF66"/>
                </a:solidFill>
                <a:latin typeface="Arial Black" panose="020B0A04020102020204" pitchFamily="34" charset="0"/>
                <a:ea typeface="PMingLiU" panose="02020500000000000000" pitchFamily="18" charset="-120"/>
              </a:rPr>
              <a:t>标准</a:t>
            </a:r>
            <a:endParaRPr lang="zh-CN" altLang="en-US" sz="1460" dirty="0">
              <a:solidFill>
                <a:srgbClr val="66FF66"/>
              </a:solidFill>
              <a:latin typeface="Arial Black" panose="020B0A04020102020204" pitchFamily="34" charset="0"/>
              <a:ea typeface="PMingLiU" panose="02020500000000000000" pitchFamily="18" charset="-120"/>
            </a:endParaRPr>
          </a:p>
        </p:txBody>
      </p:sp>
      <p:sp>
        <p:nvSpPr>
          <p:cNvPr id="402449" name="圆柱形 402448"/>
          <p:cNvSpPr/>
          <p:nvPr/>
        </p:nvSpPr>
        <p:spPr>
          <a:xfrm>
            <a:off x="1793741" y="2492804"/>
            <a:ext cx="702795" cy="1053549"/>
          </a:xfrm>
          <a:prstGeom prst="can">
            <a:avLst>
              <a:gd name="adj" fmla="val 37477"/>
            </a:avLst>
          </a:prstGeom>
          <a:gradFill rotWithShape="1">
            <a:gsLst>
              <a:gs pos="0">
                <a:srgbClr val="CC3300">
                  <a:gamma/>
                  <a:shade val="46275"/>
                  <a:invGamma/>
                </a:srgbClr>
              </a:gs>
              <a:gs pos="50000">
                <a:srgbClr val="CC3300"/>
              </a:gs>
              <a:gs pos="100000">
                <a:srgbClr val="CC3300">
                  <a:gamma/>
                  <a:shade val="46275"/>
                  <a:invGamma/>
                </a:srgbClr>
              </a:gs>
            </a:gsLst>
            <a:lin ang="0" scaled="1"/>
            <a:tileRect/>
          </a:gradFill>
          <a:ln w="9525" cap="flat" cmpd="sng">
            <a:solidFill>
              <a:schemeClr val="tx1"/>
            </a:solidFill>
            <a:prstDash val="solid"/>
            <a:miter/>
            <a:headEnd type="none" w="med" len="med"/>
            <a:tailEnd type="none" w="med" len="med"/>
          </a:ln>
        </p:spPr>
        <p:txBody>
          <a:bodyPr wrap="none" anchor="ctr"/>
          <a:p>
            <a:pPr lvl="0" algn="ctr" latinLnBrk="0">
              <a:buClr>
                <a:srgbClr val="000000"/>
              </a:buClr>
            </a:pPr>
            <a:r>
              <a:rPr lang="zh-CN" altLang="en-US" sz="1460" dirty="0">
                <a:solidFill>
                  <a:srgbClr val="66FF66"/>
                </a:solidFill>
                <a:latin typeface="Arial Black" panose="020B0A04020102020204" pitchFamily="34" charset="0"/>
                <a:ea typeface="PMingLiU" panose="02020500000000000000" pitchFamily="18" charset="-120"/>
              </a:rPr>
              <a:t>理论</a:t>
            </a:r>
            <a:endParaRPr lang="zh-CN" altLang="en-US" sz="1460" dirty="0">
              <a:solidFill>
                <a:srgbClr val="66FF66"/>
              </a:solidFill>
              <a:latin typeface="Arial Black" panose="020B0A04020102020204" pitchFamily="34" charset="0"/>
              <a:ea typeface="PMingLiU" panose="02020500000000000000" pitchFamily="18" charset="-120"/>
            </a:endParaRPr>
          </a:p>
          <a:p>
            <a:pPr lvl="0" algn="ctr" latinLnBrk="0">
              <a:buClr>
                <a:srgbClr val="000000"/>
              </a:buClr>
            </a:pPr>
            <a:r>
              <a:rPr lang="zh-CN" altLang="en-US" sz="1460" dirty="0">
                <a:solidFill>
                  <a:srgbClr val="66FF66"/>
                </a:solidFill>
                <a:latin typeface="Arial Black" panose="020B0A04020102020204" pitchFamily="34" charset="0"/>
                <a:ea typeface="PMingLiU" panose="02020500000000000000" pitchFamily="18" charset="-120"/>
              </a:rPr>
              <a:t>评价</a:t>
            </a:r>
            <a:endParaRPr lang="zh-CN" altLang="en-US" sz="1460" dirty="0">
              <a:solidFill>
                <a:srgbClr val="66FF66"/>
              </a:solidFill>
              <a:latin typeface="Arial Black" panose="020B0A04020102020204" pitchFamily="34" charset="0"/>
              <a:ea typeface="PMingLiU" panose="02020500000000000000" pitchFamily="18" charset="-120"/>
            </a:endParaRPr>
          </a:p>
          <a:p>
            <a:pPr lvl="0" algn="ctr" latinLnBrk="0">
              <a:buClr>
                <a:srgbClr val="000000"/>
              </a:buClr>
            </a:pPr>
            <a:r>
              <a:rPr lang="zh-CN" altLang="en-US" sz="1460" dirty="0">
                <a:solidFill>
                  <a:srgbClr val="66FF66"/>
                </a:solidFill>
                <a:latin typeface="Arial Black" panose="020B0A04020102020204" pitchFamily="34" charset="0"/>
                <a:ea typeface="PMingLiU" panose="02020500000000000000" pitchFamily="18" charset="-120"/>
              </a:rPr>
              <a:t>标准</a:t>
            </a:r>
            <a:endParaRPr lang="zh-CN" altLang="en-US" sz="1460" dirty="0">
              <a:solidFill>
                <a:srgbClr val="66FF66"/>
              </a:solidFill>
              <a:latin typeface="Arial Black" panose="020B0A04020102020204" pitchFamily="34" charset="0"/>
              <a:ea typeface="PMingLiU" panose="02020500000000000000" pitchFamily="18" charset="-120"/>
            </a:endParaRPr>
          </a:p>
        </p:txBody>
      </p:sp>
      <p:sp>
        <p:nvSpPr>
          <p:cNvPr id="402450" name="左大括号 402449"/>
          <p:cNvSpPr/>
          <p:nvPr/>
        </p:nvSpPr>
        <p:spPr>
          <a:xfrm>
            <a:off x="2612594" y="2610152"/>
            <a:ext cx="234695" cy="994230"/>
          </a:xfrm>
          <a:prstGeom prst="leftBrace">
            <a:avLst>
              <a:gd name="adj1" fmla="val 35302"/>
              <a:gd name="adj2" fmla="val 50000"/>
            </a:avLst>
          </a:prstGeom>
          <a:noFill/>
          <a:ln w="9525" cap="flat" cmpd="sng">
            <a:solidFill>
              <a:schemeClr val="tx1"/>
            </a:solidFill>
            <a:prstDash val="solid"/>
            <a:miter/>
            <a:headEnd type="none" w="med" len="med"/>
            <a:tailEnd type="none" w="med" len="med"/>
          </a:ln>
        </p:spPr>
        <p:txBody>
          <a:bodyPr/>
          <a:p>
            <a:endParaRPr lang="zh-CN" altLang="en-US" sz="1460"/>
          </a:p>
        </p:txBody>
      </p:sp>
      <p:sp>
        <p:nvSpPr>
          <p:cNvPr id="402454" name="流程图: 资料带 402453"/>
          <p:cNvSpPr/>
          <p:nvPr/>
        </p:nvSpPr>
        <p:spPr>
          <a:xfrm>
            <a:off x="3256072" y="2259399"/>
            <a:ext cx="1813084" cy="878172"/>
          </a:xfrm>
          <a:prstGeom prst="flowChartPunchedTape">
            <a:avLst/>
          </a:prstGeom>
          <a:solidFill>
            <a:schemeClr val="bg1"/>
          </a:solidFill>
          <a:ln w="9525" cap="flat" cmpd="sng">
            <a:solidFill>
              <a:schemeClr val="tx1"/>
            </a:solidFill>
            <a:prstDash val="solid"/>
            <a:miter/>
            <a:headEnd type="none" w="med" len="med"/>
            <a:tailEnd type="none" w="med" len="med"/>
          </a:ln>
        </p:spPr>
        <p:txBody>
          <a:bodyPr wrap="none" anchor="ctr"/>
          <a:p>
            <a:pPr lvl="0" latinLnBrk="0">
              <a:buClr>
                <a:srgbClr val="000000"/>
              </a:buClr>
            </a:pPr>
            <a:r>
              <a:rPr lang="zh-CN" altLang="en-US" sz="975" dirty="0">
                <a:latin typeface="Arial Black" panose="020B0A04020102020204" pitchFamily="34" charset="0"/>
                <a:ea typeface="仿宋_GB2312" panose="02010609030101010101" pitchFamily="49" charset="-122"/>
              </a:rPr>
              <a:t>检出相关文献量</a:t>
            </a:r>
            <a:endParaRPr lang="zh-CN" altLang="en-US" sz="975" dirty="0">
              <a:latin typeface="Arial Black" panose="020B0A04020102020204" pitchFamily="34" charset="0"/>
              <a:ea typeface="仿宋_GB2312" panose="02010609030101010101" pitchFamily="49" charset="-122"/>
            </a:endParaRPr>
          </a:p>
          <a:p>
            <a:pPr lvl="0" latinLnBrk="0">
              <a:buClr>
                <a:srgbClr val="000000"/>
              </a:buClr>
            </a:pPr>
            <a:r>
              <a:rPr lang="en-US" altLang="zh-CN" sz="975">
                <a:latin typeface="Arial Black" panose="020B0A04020102020204" pitchFamily="34" charset="0"/>
                <a:ea typeface="仿宋_GB2312" panose="02010609030101010101" pitchFamily="49" charset="-122"/>
              </a:rPr>
              <a:t>-------------------- </a:t>
            </a:r>
            <a:r>
              <a:rPr lang="en-US" altLang="zh-CN" sz="1460">
                <a:latin typeface="Arial Black" panose="020B0A04020102020204" pitchFamily="34" charset="0"/>
                <a:ea typeface="仿宋_GB2312" panose="02010609030101010101" pitchFamily="49" charset="-122"/>
              </a:rPr>
              <a:t>×100%</a:t>
            </a:r>
            <a:endParaRPr lang="en-US" altLang="zh-CN" sz="975">
              <a:latin typeface="Arial Black" panose="020B0A04020102020204" pitchFamily="34" charset="0"/>
              <a:ea typeface="仿宋_GB2312" panose="02010609030101010101" pitchFamily="49" charset="-122"/>
            </a:endParaRPr>
          </a:p>
          <a:p>
            <a:pPr lvl="0" latinLnBrk="0">
              <a:buClr>
                <a:srgbClr val="000000"/>
              </a:buClr>
            </a:pPr>
            <a:r>
              <a:rPr lang="zh-CN" altLang="en-US" sz="975" dirty="0">
                <a:solidFill>
                  <a:srgbClr val="E63512"/>
                </a:solidFill>
                <a:latin typeface="Arial Black" panose="020B0A04020102020204" pitchFamily="34" charset="0"/>
                <a:ea typeface="仿宋_GB2312" panose="02010609030101010101" pitchFamily="49" charset="-122"/>
              </a:rPr>
              <a:t>文献库内相关文献总量</a:t>
            </a:r>
            <a:endParaRPr lang="zh-CN" altLang="en-US" sz="975" dirty="0">
              <a:solidFill>
                <a:srgbClr val="E63512"/>
              </a:solidFill>
              <a:latin typeface="Arial Black" panose="020B0A04020102020204" pitchFamily="34" charset="0"/>
              <a:ea typeface="仿宋_GB2312" panose="02010609030101010101" pitchFamily="49" charset="-122"/>
            </a:endParaRPr>
          </a:p>
        </p:txBody>
      </p:sp>
      <p:sp>
        <p:nvSpPr>
          <p:cNvPr id="402455" name="流程图: 资料带 402454"/>
          <p:cNvSpPr/>
          <p:nvPr/>
        </p:nvSpPr>
        <p:spPr>
          <a:xfrm>
            <a:off x="3256072" y="3195600"/>
            <a:ext cx="1813084" cy="878172"/>
          </a:xfrm>
          <a:prstGeom prst="flowChartPunchedTape">
            <a:avLst/>
          </a:prstGeom>
          <a:solidFill>
            <a:schemeClr val="bg1"/>
          </a:solidFill>
          <a:ln w="9525" cap="flat" cmpd="sng">
            <a:solidFill>
              <a:schemeClr val="tx1"/>
            </a:solidFill>
            <a:prstDash val="solid"/>
            <a:miter/>
            <a:headEnd type="none" w="med" len="med"/>
            <a:tailEnd type="none" w="med" len="med"/>
          </a:ln>
        </p:spPr>
        <p:txBody>
          <a:bodyPr wrap="none" anchor="ctr"/>
          <a:p>
            <a:pPr lvl="0" latinLnBrk="0">
              <a:buClr>
                <a:srgbClr val="000000"/>
              </a:buClr>
            </a:pPr>
            <a:r>
              <a:rPr lang="zh-CN" altLang="en-US" sz="975" dirty="0">
                <a:latin typeface="Arial Black" panose="020B0A04020102020204" pitchFamily="34" charset="0"/>
                <a:ea typeface="仿宋_GB2312" panose="02010609030101010101" pitchFamily="49" charset="-122"/>
              </a:rPr>
              <a:t>检出相关文献量</a:t>
            </a:r>
            <a:endParaRPr lang="zh-CN" altLang="en-US" sz="975" dirty="0">
              <a:latin typeface="Arial Black" panose="020B0A04020102020204" pitchFamily="34" charset="0"/>
              <a:ea typeface="仿宋_GB2312" panose="02010609030101010101" pitchFamily="49" charset="-122"/>
            </a:endParaRPr>
          </a:p>
          <a:p>
            <a:pPr lvl="0" latinLnBrk="0">
              <a:buClr>
                <a:srgbClr val="000000"/>
              </a:buClr>
            </a:pPr>
            <a:r>
              <a:rPr lang="en-US" altLang="zh-CN" sz="975">
                <a:latin typeface="Arial Black" panose="020B0A04020102020204" pitchFamily="34" charset="0"/>
                <a:ea typeface="仿宋_GB2312" panose="02010609030101010101" pitchFamily="49" charset="-122"/>
              </a:rPr>
              <a:t>-------------------- </a:t>
            </a:r>
            <a:r>
              <a:rPr lang="en-US" altLang="zh-CN" sz="1460">
                <a:latin typeface="Arial Black" panose="020B0A04020102020204" pitchFamily="34" charset="0"/>
                <a:ea typeface="仿宋_GB2312" panose="02010609030101010101" pitchFamily="49" charset="-122"/>
              </a:rPr>
              <a:t>×100%</a:t>
            </a:r>
            <a:endParaRPr lang="en-US" altLang="zh-CN" sz="975">
              <a:latin typeface="Arial Black" panose="020B0A04020102020204" pitchFamily="34" charset="0"/>
              <a:ea typeface="仿宋_GB2312" panose="02010609030101010101" pitchFamily="49" charset="-122"/>
            </a:endParaRPr>
          </a:p>
          <a:p>
            <a:pPr lvl="0" latinLnBrk="0">
              <a:buClr>
                <a:srgbClr val="000000"/>
              </a:buClr>
            </a:pPr>
            <a:r>
              <a:rPr lang="zh-CN" altLang="en-US" sz="975" dirty="0">
                <a:latin typeface="Arial Black" panose="020B0A04020102020204" pitchFamily="34" charset="0"/>
                <a:ea typeface="仿宋_GB2312" panose="02010609030101010101" pitchFamily="49" charset="-122"/>
              </a:rPr>
              <a:t>检出文献总量</a:t>
            </a:r>
            <a:endParaRPr lang="zh-CN" altLang="en-US" sz="975" dirty="0">
              <a:latin typeface="Arial Black" panose="020B0A04020102020204" pitchFamily="34" charset="0"/>
              <a:ea typeface="仿宋_GB2312" panose="02010609030101010101" pitchFamily="49" charset="-122"/>
            </a:endParaRPr>
          </a:p>
        </p:txBody>
      </p:sp>
      <p:sp>
        <p:nvSpPr>
          <p:cNvPr id="402458" name="文本框 402457"/>
          <p:cNvSpPr txBox="1"/>
          <p:nvPr/>
        </p:nvSpPr>
        <p:spPr>
          <a:xfrm>
            <a:off x="7216228" y="1269037"/>
            <a:ext cx="309880" cy="332740"/>
          </a:xfrm>
          <a:prstGeom prst="rect">
            <a:avLst/>
          </a:prstGeom>
          <a:noFill/>
          <a:ln w="9525">
            <a:noFill/>
            <a:miter/>
          </a:ln>
        </p:spPr>
        <p:txBody>
          <a:bodyPr wrap="none" anchor="t">
            <a:spAutoFit/>
          </a:bodyPr>
          <a:p>
            <a:pPr lvl="0" latinLnBrk="0">
              <a:buClr>
                <a:srgbClr val="000000"/>
              </a:buClr>
            </a:pPr>
            <a:endParaRPr lang="zh-CN" altLang="en-US" sz="1460" dirty="0">
              <a:latin typeface="Arial Black" panose="020B0A04020102020204" pitchFamily="34" charset="0"/>
              <a:ea typeface="仿宋_GB2312" panose="02010609030101010101" pitchFamily="49" charset="-122"/>
            </a:endParaRPr>
          </a:p>
        </p:txBody>
      </p:sp>
      <p:sp>
        <p:nvSpPr>
          <p:cNvPr id="402460" name="矩形 402459"/>
          <p:cNvSpPr/>
          <p:nvPr/>
        </p:nvSpPr>
        <p:spPr>
          <a:xfrm>
            <a:off x="3490767" y="4370364"/>
            <a:ext cx="2820035" cy="758190"/>
          </a:xfrm>
          <a:prstGeom prst="rect">
            <a:avLst/>
          </a:prstGeom>
          <a:noFill/>
          <a:ln w="9525">
            <a:noFill/>
            <a:miter/>
          </a:ln>
        </p:spPr>
        <p:txBody>
          <a:bodyPr wrap="none" anchor="t">
            <a:spAutoFit/>
          </a:bodyPr>
          <a:p>
            <a:pPr lvl="0" latinLnBrk="0">
              <a:lnSpc>
                <a:spcPct val="150000"/>
              </a:lnSpc>
              <a:buClr>
                <a:srgbClr val="E63512"/>
              </a:buClr>
              <a:buFont typeface="Wingdings" panose="05000000000000000000" pitchFamily="2" charset="2"/>
              <a:buChar char="p"/>
            </a:pPr>
            <a:r>
              <a:rPr lang="zh-TW" altLang="zh-CN" sz="1460" dirty="0">
                <a:latin typeface="Arial Black" panose="020B0A04020102020204" pitchFamily="34" charset="0"/>
                <a:ea typeface="PMingLiU" panose="02020500000000000000" pitchFamily="18" charset="-120"/>
              </a:rPr>
              <a:t> </a:t>
            </a:r>
            <a:r>
              <a:rPr lang="zh-CN" altLang="en-US" sz="1460" dirty="0">
                <a:latin typeface="Arial Black" panose="020B0A04020102020204" pitchFamily="34" charset="0"/>
                <a:ea typeface="PMingLiU" panose="02020500000000000000" pitchFamily="18" charset="-120"/>
              </a:rPr>
              <a:t>通过相关领域从业的人员情况</a:t>
            </a:r>
            <a:endParaRPr lang="zh-TW" altLang="zh-CN" sz="1460" dirty="0">
              <a:latin typeface="Arial Black" panose="020B0A04020102020204" pitchFamily="34" charset="0"/>
              <a:ea typeface="PMingLiU" panose="02020500000000000000" pitchFamily="18" charset="-120"/>
            </a:endParaRPr>
          </a:p>
          <a:p>
            <a:pPr lvl="0" latinLnBrk="0">
              <a:lnSpc>
                <a:spcPct val="150000"/>
              </a:lnSpc>
              <a:buClr>
                <a:srgbClr val="E63512"/>
              </a:buClr>
              <a:buFont typeface="Wingdings" panose="05000000000000000000" pitchFamily="2" charset="2"/>
              <a:buChar char="p"/>
            </a:pPr>
            <a:r>
              <a:rPr lang="zh-TW" altLang="zh-CN" sz="1460" dirty="0">
                <a:latin typeface="Arial Black" panose="020B0A04020102020204" pitchFamily="34" charset="0"/>
                <a:ea typeface="PMingLiU" panose="02020500000000000000" pitchFamily="18" charset="-120"/>
              </a:rPr>
              <a:t> </a:t>
            </a:r>
            <a:r>
              <a:rPr lang="zh-CN" altLang="en-US" sz="1460" dirty="0">
                <a:latin typeface="Arial Black" panose="020B0A04020102020204" pitchFamily="34" charset="0"/>
                <a:ea typeface="PMingLiU" panose="02020500000000000000" pitchFamily="18" charset="-120"/>
              </a:rPr>
              <a:t>通过手头掌握的信息资料</a:t>
            </a:r>
            <a:endParaRPr lang="zh-CN" altLang="en-US" sz="1460" dirty="0">
              <a:latin typeface="Arial Black" panose="020B0A04020102020204" pitchFamily="34" charset="0"/>
              <a:ea typeface="PMingLiU" panose="02020500000000000000" pitchFamily="18" charset="-120"/>
            </a:endParaRPr>
          </a:p>
        </p:txBody>
      </p:sp>
      <p:sp>
        <p:nvSpPr>
          <p:cNvPr id="402461" name="任意多边形 402460"/>
          <p:cNvSpPr/>
          <p:nvPr/>
        </p:nvSpPr>
        <p:spPr>
          <a:xfrm>
            <a:off x="2670624" y="4540583"/>
            <a:ext cx="702795" cy="408782"/>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chemeClr val="accent1">
                  <a:gamma/>
                  <a:shade val="46275"/>
                  <a:invGamma/>
                </a:schemeClr>
              </a:gs>
              <a:gs pos="50000">
                <a:schemeClr val="accent1"/>
              </a:gs>
              <a:gs pos="100000">
                <a:schemeClr val="accent1">
                  <a:gamma/>
                  <a:shade val="46275"/>
                  <a:invGamma/>
                </a:schemeClr>
              </a:gs>
            </a:gsLst>
            <a:lin ang="0" scaled="1"/>
            <a:tileRect/>
          </a:gradFill>
          <a:ln w="9525" cap="flat" cmpd="sng">
            <a:solidFill>
              <a:schemeClr val="tx1"/>
            </a:solidFill>
            <a:prstDash val="solid"/>
            <a:miter/>
            <a:headEnd type="none" w="med" len="med"/>
            <a:tailEnd type="none" w="med" len="med"/>
          </a:ln>
        </p:spPr>
        <p:txBody>
          <a:bodyPr/>
          <a:p>
            <a:endParaRPr lang="zh-CN" altLang="en-US" sz="1460"/>
          </a:p>
        </p:txBody>
      </p:sp>
      <p:sp>
        <p:nvSpPr>
          <p:cNvPr id="402462" name="矩形 402461"/>
          <p:cNvSpPr/>
          <p:nvPr/>
        </p:nvSpPr>
        <p:spPr>
          <a:xfrm>
            <a:off x="2437218" y="643613"/>
            <a:ext cx="5439251" cy="635740"/>
          </a:xfrm>
          <a:prstGeom prst="rect">
            <a:avLst/>
          </a:prstGeom>
          <a:noFill/>
          <a:ln w="9525">
            <a:noFill/>
            <a:miter/>
          </a:ln>
        </p:spPr>
        <p:txBody>
          <a:bodyPr anchor="b"/>
          <a:lstStyle>
            <a:lvl1pPr marL="0" lvl="0" indent="0" algn="l" defTabSz="914400" eaLnBrk="1" fontAlgn="base" latinLnBrk="1" hangingPunct="1">
              <a:spcBef>
                <a:spcPct val="0"/>
              </a:spcBef>
              <a:spcAft>
                <a:spcPct val="0"/>
              </a:spcAft>
              <a:buClr>
                <a:srgbClr val="000000"/>
              </a:buClr>
              <a:buNone/>
              <a:defRPr sz="3600" b="0" i="0" u="none" kern="1200" baseline="0">
                <a:solidFill>
                  <a:srgbClr val="DECC1E"/>
                </a:solidFill>
                <a:latin typeface="-머리정체B" pitchFamily="18" charset="-127"/>
                <a:ea typeface="-머리정체B" pitchFamily="18" charset="-127"/>
              </a:defRPr>
            </a:lvl1pPr>
          </a:lstStyle>
          <a:p>
            <a:pPr lvl="0"/>
            <a:r>
              <a:rPr lang="zh-CN" altLang="en-US" sz="3575" b="1" dirty="0">
                <a:solidFill>
                  <a:schemeClr val="bg1"/>
                </a:solidFill>
                <a:latin typeface="黑体" panose="02010609060101010101" pitchFamily="2" charset="-122"/>
                <a:ea typeface="黑体" panose="02010609060101010101" pitchFamily="2" charset="-122"/>
              </a:rPr>
              <a:t>第 </a:t>
            </a:r>
            <a:r>
              <a:rPr lang="en-US" altLang="zh-CN" sz="3575" b="1">
                <a:solidFill>
                  <a:schemeClr val="bg1"/>
                </a:solidFill>
                <a:latin typeface="黑体" panose="02010609060101010101" pitchFamily="2" charset="-122"/>
                <a:ea typeface="黑体" panose="02010609060101010101" pitchFamily="2" charset="-122"/>
              </a:rPr>
              <a:t>2 </a:t>
            </a:r>
            <a:r>
              <a:rPr lang="zh-CN" altLang="en-US" sz="3575" b="1" dirty="0">
                <a:solidFill>
                  <a:schemeClr val="bg1"/>
                </a:solidFill>
                <a:latin typeface="黑体" panose="02010609060101010101" pitchFamily="2" charset="-122"/>
                <a:ea typeface="黑体" panose="02010609060101010101" pitchFamily="2" charset="-122"/>
              </a:rPr>
              <a:t>讲</a:t>
            </a:r>
            <a:r>
              <a:rPr lang="zh-CN" altLang="en-US" sz="2925" b="1" dirty="0">
                <a:solidFill>
                  <a:schemeClr val="bg1"/>
                </a:solidFill>
              </a:rPr>
              <a:t>  </a:t>
            </a:r>
            <a:r>
              <a:rPr lang="zh-CN" altLang="en-US" sz="3575" b="1" dirty="0">
                <a:solidFill>
                  <a:schemeClr val="bg1"/>
                </a:solidFill>
                <a:latin typeface="黑体" panose="02010609060101010101" pitchFamily="2" charset="-122"/>
                <a:ea typeface="黑体" panose="02010609060101010101" pitchFamily="2" charset="-122"/>
              </a:rPr>
              <a:t>信息检索基础</a:t>
            </a:r>
            <a:r>
              <a:rPr lang="zh-CN" altLang="en-US" sz="2925" dirty="0"/>
              <a:t> </a:t>
            </a:r>
            <a:endParaRPr lang="zh-CN" altLang="en-US" sz="2925" dirty="0"/>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3460" name="矩形 403459"/>
          <p:cNvSpPr/>
          <p:nvPr/>
        </p:nvSpPr>
        <p:spPr>
          <a:xfrm>
            <a:off x="1441698" y="2241970"/>
            <a:ext cx="2298065" cy="332740"/>
          </a:xfrm>
          <a:prstGeom prst="rect">
            <a:avLst/>
          </a:prstGeom>
          <a:noFill/>
          <a:ln w="9525">
            <a:noFill/>
            <a:miter/>
          </a:ln>
        </p:spPr>
        <p:txBody>
          <a:bodyPr wrap="none" anchor="ctr">
            <a:spAutoFit/>
          </a:bodyPr>
          <a:p>
            <a:pPr lvl="0" latinLnBrk="0"/>
            <a:r>
              <a:rPr lang="en-US" altLang="zh-CN" sz="1460" b="1">
                <a:latin typeface="Arial Black" panose="020B0A04020102020204" pitchFamily="34" charset="0"/>
                <a:ea typeface="黑体" panose="02010609060101010101" pitchFamily="2" charset="-122"/>
              </a:rPr>
              <a:t>3.3 </a:t>
            </a:r>
            <a:r>
              <a:rPr lang="zh-CN" altLang="en-US" sz="1460" b="1" dirty="0">
                <a:latin typeface="Arial Black" panose="020B0A04020102020204" pitchFamily="34" charset="0"/>
                <a:ea typeface="黑体" panose="02010609060101010101" pitchFamily="2" charset="-122"/>
              </a:rPr>
              <a:t>影响检索效果的因素</a:t>
            </a:r>
            <a:r>
              <a:rPr lang="en-US" altLang="zh-CN" sz="1460" dirty="0">
                <a:latin typeface="Arial Black" panose="020B0A04020102020204" pitchFamily="34" charset="0"/>
                <a:ea typeface="宋体" panose="02010600030101010101" pitchFamily="2" charset="-122"/>
              </a:rPr>
              <a:t> </a:t>
            </a:r>
            <a:endParaRPr lang="en-US" altLang="zh-CN" sz="1460" dirty="0">
              <a:latin typeface="Arial Black" panose="020B0A04020102020204" pitchFamily="34" charset="0"/>
              <a:ea typeface="宋体" panose="02010600030101010101" pitchFamily="2" charset="-122"/>
            </a:endParaRPr>
          </a:p>
        </p:txBody>
      </p:sp>
      <p:sp>
        <p:nvSpPr>
          <p:cNvPr id="403461" name="矩形 403460"/>
          <p:cNvSpPr/>
          <p:nvPr/>
        </p:nvSpPr>
        <p:spPr>
          <a:xfrm>
            <a:off x="1441698" y="2885329"/>
            <a:ext cx="6960900" cy="736600"/>
          </a:xfrm>
          <a:prstGeom prst="rect">
            <a:avLst/>
          </a:prstGeom>
          <a:noFill/>
          <a:ln w="9525">
            <a:noFill/>
            <a:miter/>
          </a:ln>
        </p:spPr>
        <p:txBody>
          <a:bodyPr anchor="ctr">
            <a:spAutoFit/>
          </a:bodyPr>
          <a:p>
            <a:pPr lvl="0" latinLnBrk="0">
              <a:lnSpc>
                <a:spcPct val="145000"/>
              </a:lnSpc>
              <a:buClr>
                <a:srgbClr val="000000"/>
              </a:buClr>
            </a:pPr>
            <a:r>
              <a:rPr lang="en-US" altLang="zh-CN" sz="1460" b="1" dirty="0">
                <a:latin typeface="楷体_GB2312" panose="02010609030101010101" pitchFamily="49" charset="-122"/>
                <a:ea typeface="楷体_GB2312" panose="02010609030101010101" pitchFamily="49" charset="-122"/>
              </a:rPr>
              <a:t>1</a:t>
            </a:r>
            <a:r>
              <a:rPr lang="zh-CN" altLang="en-US" sz="1460" b="1" dirty="0">
                <a:latin typeface="楷体_GB2312" panose="02010609030101010101" pitchFamily="49" charset="-122"/>
                <a:ea typeface="楷体_GB2312" panose="02010609030101010101" pitchFamily="49" charset="-122"/>
              </a:rPr>
              <a:t>．工具和检索系统本身的问题</a:t>
            </a:r>
            <a:endParaRPr lang="zh-TW" altLang="zh-CN" sz="1460" b="1" dirty="0">
              <a:latin typeface="楷体_GB2312" panose="02010609030101010101" pitchFamily="49" charset="-122"/>
              <a:ea typeface="楷体_GB2312" panose="02010609030101010101" pitchFamily="49" charset="-122"/>
            </a:endParaRPr>
          </a:p>
          <a:p>
            <a:pPr lvl="0" latinLnBrk="0">
              <a:lnSpc>
                <a:spcPct val="145000"/>
              </a:lnSpc>
              <a:buClr>
                <a:srgbClr val="000000"/>
              </a:buClr>
            </a:pPr>
            <a:r>
              <a:rPr lang="zh-TW" altLang="zh-CN" sz="1460" dirty="0">
                <a:latin typeface="楷体_GB2312" panose="02010609030101010101" pitchFamily="49" charset="-122"/>
                <a:ea typeface="楷体_GB2312" panose="02010609030101010101" pitchFamily="49" charset="-122"/>
              </a:rPr>
              <a:t> </a:t>
            </a:r>
            <a:r>
              <a:rPr lang="zh-CN" altLang="en-US" sz="1460" dirty="0">
                <a:latin typeface="楷体_GB2312" panose="02010609030101010101" pitchFamily="49" charset="-122"/>
                <a:ea typeface="楷体_GB2312" panose="02010609030101010101" pitchFamily="49" charset="-122"/>
              </a:rPr>
              <a:t> </a:t>
            </a:r>
            <a:r>
              <a:rPr lang="zh-TW" altLang="zh-CN" sz="1460" dirty="0">
                <a:latin typeface="楷体_GB2312" panose="02010609030101010101" pitchFamily="49" charset="-122"/>
                <a:ea typeface="楷体_GB2312" panose="02010609030101010101" pitchFamily="49" charset="-122"/>
              </a:rPr>
              <a:t> </a:t>
            </a:r>
            <a:r>
              <a:rPr lang="zh-CN" altLang="en-US" sz="1460" dirty="0">
                <a:latin typeface="楷体_GB2312" panose="02010609030101010101" pitchFamily="49" charset="-122"/>
                <a:ea typeface="楷体_GB2312" panose="02010609030101010101" pitchFamily="49" charset="-122"/>
              </a:rPr>
              <a:t>工具收录的信息不全、标引深度不够等</a:t>
            </a:r>
            <a:endParaRPr lang="zh-CN" altLang="en-US" sz="1460" dirty="0">
              <a:latin typeface="楷体_GB2312" panose="02010609030101010101" pitchFamily="49" charset="-122"/>
              <a:ea typeface="楷体_GB2312" panose="02010609030101010101" pitchFamily="49" charset="-122"/>
            </a:endParaRPr>
          </a:p>
        </p:txBody>
      </p:sp>
      <p:sp>
        <p:nvSpPr>
          <p:cNvPr id="403466" name="矩形 403465"/>
          <p:cNvSpPr/>
          <p:nvPr/>
        </p:nvSpPr>
        <p:spPr>
          <a:xfrm>
            <a:off x="1501017" y="4072482"/>
            <a:ext cx="6668177" cy="869950"/>
          </a:xfrm>
          <a:prstGeom prst="rect">
            <a:avLst/>
          </a:prstGeom>
          <a:noFill/>
          <a:ln w="9525">
            <a:noFill/>
            <a:miter/>
          </a:ln>
        </p:spPr>
        <p:txBody>
          <a:bodyPr>
            <a:spAutoFit/>
          </a:bodyPr>
          <a:p>
            <a:pPr lvl="0" latinLnBrk="1"/>
            <a:r>
              <a:rPr lang="en-US" altLang="zh-CN" sz="1460" b="1" dirty="0">
                <a:latin typeface="楷体_GB2312" panose="02010609030101010101" pitchFamily="49" charset="-122"/>
                <a:ea typeface="楷体_GB2312" panose="02010609030101010101" pitchFamily="49" charset="-122"/>
              </a:rPr>
              <a:t>2</a:t>
            </a:r>
            <a:r>
              <a:rPr lang="zh-CN" altLang="en-US" sz="1460" b="1" dirty="0">
                <a:latin typeface="楷体_GB2312" panose="02010609030101010101" pitchFamily="49" charset="-122"/>
                <a:ea typeface="楷体_GB2312" panose="02010609030101010101" pitchFamily="49" charset="-122"/>
              </a:rPr>
              <a:t>．检索者本身的问题</a:t>
            </a:r>
            <a:endParaRPr lang="zh-TW" altLang="zh-CN" sz="1460" b="1" dirty="0">
              <a:latin typeface="楷体_GB2312" panose="02010609030101010101" pitchFamily="49" charset="-122"/>
              <a:ea typeface="楷体_GB2312" panose="02010609030101010101" pitchFamily="49" charset="-122"/>
            </a:endParaRPr>
          </a:p>
          <a:p>
            <a:pPr lvl="0" latinLnBrk="1">
              <a:lnSpc>
                <a:spcPct val="125000"/>
              </a:lnSpc>
            </a:pPr>
            <a:r>
              <a:rPr lang="zh-TW" altLang="zh-CN" sz="1460" dirty="0">
                <a:latin typeface="Gulim" panose="020B0600000101010101" pitchFamily="34" charset="-127"/>
                <a:ea typeface="Gulim" panose="020B0600000101010101" pitchFamily="34" charset="-127"/>
              </a:rPr>
              <a:t> </a:t>
            </a:r>
            <a:r>
              <a:rPr lang="zh-CN" altLang="en-US" sz="1460" dirty="0">
                <a:latin typeface="Gulim" panose="020B0600000101010101" pitchFamily="34" charset="-127"/>
                <a:ea typeface="Gulim" panose="020B0600000101010101" pitchFamily="34" charset="-127"/>
              </a:rPr>
              <a:t> </a:t>
            </a:r>
            <a:r>
              <a:rPr lang="zh-TW" altLang="zh-CN" sz="1460" dirty="0">
                <a:latin typeface="Gulim" panose="020B0600000101010101" pitchFamily="34" charset="-127"/>
                <a:ea typeface="Gulim" panose="020B0600000101010101" pitchFamily="34" charset="-127"/>
              </a:rPr>
              <a:t> </a:t>
            </a:r>
            <a:r>
              <a:rPr lang="zh-CN" altLang="en-US" sz="1460" dirty="0">
                <a:latin typeface="楷体_GB2312" panose="02010609030101010101" pitchFamily="49" charset="-122"/>
                <a:ea typeface="楷体_GB2312" panose="02010609030101010101" pitchFamily="49" charset="-122"/>
              </a:rPr>
              <a:t>一般的情况下检索者只能大概地表述自己的提问而不能确切地衡量文献信息与提问的切题程度。</a:t>
            </a:r>
            <a:endParaRPr lang="zh-CN" altLang="en-US" sz="1460" dirty="0">
              <a:latin typeface="楷体_GB2312" panose="02010609030101010101" pitchFamily="49" charset="-122"/>
              <a:ea typeface="楷体_GB2312" panose="02010609030101010101" pitchFamily="49"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3461"/>
                                        </p:tgtEl>
                                        <p:attrNameLst>
                                          <p:attrName>style.visibility</p:attrName>
                                        </p:attrNameLst>
                                      </p:cBhvr>
                                      <p:to>
                                        <p:strVal val="visible"/>
                                      </p:to>
                                    </p:set>
                                    <p:anim calcmode="lin" valueType="num">
                                      <p:cBhvr additive="base">
                                        <p:cTn id="7" dur="500" fill="hold"/>
                                        <p:tgtEl>
                                          <p:spTgt spid="403461"/>
                                        </p:tgtEl>
                                        <p:attrNameLst>
                                          <p:attrName>ppt_x</p:attrName>
                                        </p:attrNameLst>
                                      </p:cBhvr>
                                      <p:tavLst>
                                        <p:tav tm="0">
                                          <p:val>
                                            <p:strVal val="#ppt_x"/>
                                          </p:val>
                                        </p:tav>
                                        <p:tav tm="100000">
                                          <p:val>
                                            <p:strVal val="#ppt_x"/>
                                          </p:val>
                                        </p:tav>
                                      </p:tavLst>
                                    </p:anim>
                                    <p:anim calcmode="lin" valueType="num">
                                      <p:cBhvr additive="base">
                                        <p:cTn id="8" dur="500" fill="hold"/>
                                        <p:tgtEl>
                                          <p:spTgt spid="4034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3466"/>
                                        </p:tgtEl>
                                        <p:attrNameLst>
                                          <p:attrName>style.visibility</p:attrName>
                                        </p:attrNameLst>
                                      </p:cBhvr>
                                      <p:to>
                                        <p:strVal val="visible"/>
                                      </p:to>
                                    </p:set>
                                    <p:anim calcmode="lin" valueType="num">
                                      <p:cBhvr additive="base">
                                        <p:cTn id="13" dur="500" fill="hold"/>
                                        <p:tgtEl>
                                          <p:spTgt spid="403466"/>
                                        </p:tgtEl>
                                        <p:attrNameLst>
                                          <p:attrName>ppt_x</p:attrName>
                                        </p:attrNameLst>
                                      </p:cBhvr>
                                      <p:tavLst>
                                        <p:tav tm="0">
                                          <p:val>
                                            <p:strVal val="#ppt_x"/>
                                          </p:val>
                                        </p:tav>
                                        <p:tav tm="100000">
                                          <p:val>
                                            <p:strVal val="#ppt_x"/>
                                          </p:val>
                                        </p:tav>
                                      </p:tavLst>
                                    </p:anim>
                                    <p:anim calcmode="lin" valueType="num">
                                      <p:cBhvr additive="base">
                                        <p:cTn id="14" dur="500" fill="hold"/>
                                        <p:tgtEl>
                                          <p:spTgt spid="4034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61" grpId="0"/>
      <p:bldP spid="4034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2291" name="文本占位符 652290"/>
          <p:cNvSpPr>
            <a:spLocks noGrp="1"/>
          </p:cNvSpPr>
          <p:nvPr>
            <p:ph type="body" idx="1"/>
          </p:nvPr>
        </p:nvSpPr>
        <p:spPr>
          <a:xfrm>
            <a:off x="1441698" y="2142051"/>
            <a:ext cx="6960900" cy="1930432"/>
          </a:xfrm>
        </p:spPr>
        <p:txBody>
          <a:bodyPr/>
          <a:p>
            <a:pPr>
              <a:lnSpc>
                <a:spcPct val="125000"/>
              </a:lnSpc>
              <a:buNone/>
            </a:pPr>
            <a:r>
              <a:rPr lang="zh-CN" altLang="en-US" sz="1545" b="1" dirty="0">
                <a:latin typeface="宋体" panose="02010600030101010101" pitchFamily="2" charset="-122"/>
                <a:ea typeface="宋体" panose="02010600030101010101" pitchFamily="2" charset="-122"/>
              </a:rPr>
              <a:t>（一）影响查全率的因素</a:t>
            </a:r>
            <a:r>
              <a:rPr lang="zh-TW" altLang="zh-CN" sz="1545" dirty="0">
                <a:latin typeface="宋体" panose="02010600030101010101" pitchFamily="2" charset="-122"/>
                <a:ea typeface="宋体" panose="02010600030101010101" pitchFamily="2" charset="-122"/>
              </a:rPr>
              <a:t> </a:t>
            </a:r>
            <a:r>
              <a:rPr lang="zh-CN" altLang="en-US" sz="1545" dirty="0">
                <a:latin typeface="宋体" panose="02010600030101010101" pitchFamily="2" charset="-122"/>
                <a:ea typeface="宋体" panose="02010600030101010101" pitchFamily="2" charset="-122"/>
              </a:rPr>
              <a:t> </a:t>
            </a:r>
            <a:r>
              <a:rPr lang="zh-CN" altLang="en-US" sz="1545" b="1" dirty="0">
                <a:latin typeface="宋体" panose="02010600030101010101" pitchFamily="2" charset="-122"/>
                <a:ea typeface="宋体" panose="02010600030101010101" pitchFamily="2" charset="-122"/>
              </a:rPr>
              <a:t>从文献存储来看</a:t>
            </a:r>
            <a:r>
              <a:rPr lang="zh-CN" altLang="en-US" sz="1545" dirty="0">
                <a:latin typeface="宋体" panose="02010600030101010101" pitchFamily="2" charset="-122"/>
                <a:ea typeface="宋体" panose="02010600030101010101" pitchFamily="2" charset="-122"/>
              </a:rPr>
              <a:t>：文献库收录文献不全；索引词汇缺乏控制和专指性；词表结构不完整；词间关系模糊或不正确；标引不详；标引前后不一致；标引人员遗漏了原文的重要概念或用词不当等。</a:t>
            </a:r>
            <a:r>
              <a:rPr lang="zh-CN" altLang="en-US" sz="1545" b="1" dirty="0">
                <a:latin typeface="宋体" panose="02010600030101010101" pitchFamily="2" charset="-122"/>
                <a:ea typeface="宋体" panose="02010600030101010101" pitchFamily="2" charset="-122"/>
              </a:rPr>
              <a:t>从检索来看</a:t>
            </a:r>
            <a:r>
              <a:rPr lang="zh-CN" altLang="en-US" sz="1545" dirty="0">
                <a:latin typeface="宋体" panose="02010600030101010101" pitchFamily="2" charset="-122"/>
                <a:ea typeface="宋体" panose="02010600030101010101" pitchFamily="2" charset="-122"/>
              </a:rPr>
              <a:t>：检索策略过于简单；选词和进行逻辑组配不当；检索途径和方法太少；检索人员业务不熟练和缺乏耐心；检索系统不具备截词功能和反馈功能，检索时不能全面地描述检索要求等。</a:t>
            </a:r>
            <a:endParaRPr lang="zh-CN" altLang="en-US" sz="1545" dirty="0">
              <a:latin typeface="宋体" panose="02010600030101010101" pitchFamily="2" charset="-122"/>
              <a:ea typeface="宋体" panose="02010600030101010101" pitchFamily="2" charset="-122"/>
            </a:endParaRPr>
          </a:p>
        </p:txBody>
      </p:sp>
      <p:sp>
        <p:nvSpPr>
          <p:cNvPr id="652294" name="矩形 652293"/>
          <p:cNvSpPr/>
          <p:nvPr/>
        </p:nvSpPr>
        <p:spPr>
          <a:xfrm>
            <a:off x="1501017" y="3955135"/>
            <a:ext cx="6901582" cy="1567815"/>
          </a:xfrm>
          <a:prstGeom prst="rect">
            <a:avLst/>
          </a:prstGeom>
          <a:noFill/>
          <a:ln w="9525">
            <a:noFill/>
            <a:miter/>
          </a:ln>
        </p:spPr>
        <p:txBody>
          <a:bodyPr>
            <a:spAutoFit/>
          </a:bodyPr>
          <a:p>
            <a:pPr lvl="0" latinLnBrk="1">
              <a:lnSpc>
                <a:spcPct val="125000"/>
              </a:lnSpc>
            </a:pPr>
            <a:r>
              <a:rPr lang="zh-CN" altLang="en-US" sz="1545" b="1" dirty="0">
                <a:latin typeface="宋体" panose="02010600030101010101" pitchFamily="2" charset="-122"/>
                <a:ea typeface="宋体" panose="02010600030101010101" pitchFamily="2" charset="-122"/>
              </a:rPr>
              <a:t>（二）影响查准率的因素：</a:t>
            </a:r>
            <a:r>
              <a:rPr lang="zh-CN" altLang="en-US" sz="1545" dirty="0">
                <a:latin typeface="宋体" panose="02010600030101010101" pitchFamily="2" charset="-122"/>
                <a:ea typeface="宋体" panose="02010600030101010101" pitchFamily="2" charset="-122"/>
              </a:rPr>
              <a:t>索引词不能准确描述文献主题和检索要求；组配规则不严密；选词及词间关系不正确；组配错误；检索时所用检索词（或检索式）专指度不够，检索面宽于检索要求；检索系统不具备逻辑“非”功能和反馈功能；检索式中允许容纳的词数量有限；截词部位不当，检索式中使用逻辑“或”不当等等。</a:t>
            </a:r>
            <a:endParaRPr lang="zh-CN" altLang="en-US" sz="1545" dirty="0">
              <a:latin typeface="宋体" panose="02010600030101010101" pitchFamily="2" charset="-122"/>
              <a:ea typeface="宋体" panose="0201060003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2291">
                                            <p:txEl>
                                              <p:charRg st="0" end="183"/>
                                            </p:txEl>
                                          </p:spTgt>
                                        </p:tgtEl>
                                        <p:attrNameLst>
                                          <p:attrName>style.visibility</p:attrName>
                                        </p:attrNameLst>
                                      </p:cBhvr>
                                      <p:to>
                                        <p:strVal val="visible"/>
                                      </p:to>
                                    </p:set>
                                    <p:anim calcmode="lin" valueType="num">
                                      <p:cBhvr additive="base">
                                        <p:cTn id="7" dur="500" fill="hold"/>
                                        <p:tgtEl>
                                          <p:spTgt spid="652291">
                                            <p:txEl>
                                              <p:charRg st="0" end="18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2291">
                                            <p:txEl>
                                              <p:charRg st="0" end="18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52294"/>
                                        </p:tgtEl>
                                        <p:attrNameLst>
                                          <p:attrName>style.visibility</p:attrName>
                                        </p:attrNameLst>
                                      </p:cBhvr>
                                      <p:to>
                                        <p:strVal val="visible"/>
                                      </p:to>
                                    </p:set>
                                    <p:anim calcmode="lin" valueType="num">
                                      <p:cBhvr additive="base">
                                        <p:cTn id="13" dur="500" fill="hold"/>
                                        <p:tgtEl>
                                          <p:spTgt spid="652294"/>
                                        </p:tgtEl>
                                        <p:attrNameLst>
                                          <p:attrName>ppt_x</p:attrName>
                                        </p:attrNameLst>
                                      </p:cBhvr>
                                      <p:tavLst>
                                        <p:tav tm="0">
                                          <p:val>
                                            <p:strVal val="#ppt_x"/>
                                          </p:val>
                                        </p:tav>
                                        <p:tav tm="100000">
                                          <p:val>
                                            <p:strVal val="#ppt_x"/>
                                          </p:val>
                                        </p:tav>
                                      </p:tavLst>
                                    </p:anim>
                                    <p:anim calcmode="lin" valueType="num">
                                      <p:cBhvr additive="base">
                                        <p:cTn id="14" dur="500" fill="hold"/>
                                        <p:tgtEl>
                                          <p:spTgt spid="6522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1" grpId="0" build="p"/>
      <p:bldP spid="65229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4484" name="矩形 404483"/>
          <p:cNvSpPr/>
          <p:nvPr/>
        </p:nvSpPr>
        <p:spPr>
          <a:xfrm>
            <a:off x="3021377" y="1432045"/>
            <a:ext cx="2839720" cy="487680"/>
          </a:xfrm>
          <a:prstGeom prst="rect">
            <a:avLst/>
          </a:prstGeom>
          <a:noFill/>
          <a:ln w="9525">
            <a:noFill/>
            <a:miter/>
          </a:ln>
        </p:spPr>
        <p:txBody>
          <a:bodyPr wrap="none" anchor="ctr">
            <a:spAutoFit/>
          </a:bodyPr>
          <a:p>
            <a:pPr lvl="0" latinLnBrk="0"/>
            <a:r>
              <a:rPr lang="zh-CN" altLang="en-US" sz="2600" b="1" dirty="0">
                <a:latin typeface="Arial Black" panose="020B0A04020102020204" pitchFamily="34" charset="0"/>
                <a:ea typeface="黑体" panose="02010609060101010101" pitchFamily="2" charset="-122"/>
              </a:rPr>
              <a:t>提高查全率的方法</a:t>
            </a:r>
            <a:endParaRPr lang="zh-CN" altLang="en-US" sz="2600" b="1" dirty="0">
              <a:latin typeface="Arial Black" panose="020B0A04020102020204" pitchFamily="34" charset="0"/>
              <a:ea typeface="黑体" panose="02010609060101010101" pitchFamily="2" charset="-122"/>
            </a:endParaRPr>
          </a:p>
        </p:txBody>
      </p:sp>
      <p:sp>
        <p:nvSpPr>
          <p:cNvPr id="404485" name="文本占位符 404484"/>
          <p:cNvSpPr>
            <a:spLocks noGrp="1"/>
          </p:cNvSpPr>
          <p:nvPr>
            <p:ph type="body" idx="1"/>
          </p:nvPr>
        </p:nvSpPr>
        <p:spPr>
          <a:xfrm>
            <a:off x="1441698" y="1908646"/>
            <a:ext cx="6960900" cy="3860862"/>
          </a:xfrm>
        </p:spPr>
        <p:txBody>
          <a:bodyPr>
            <a:normAutofit lnSpcReduction="20000"/>
          </a:bodyPr>
          <a:p>
            <a:pPr>
              <a:lnSpc>
                <a:spcPct val="125000"/>
              </a:lnSpc>
              <a:buClr>
                <a:srgbClr val="CC3300"/>
              </a:buClr>
              <a:buFont typeface="Wingdings" panose="05000000000000000000" pitchFamily="2" charset="2"/>
              <a:buChar char="p"/>
            </a:pPr>
            <a:r>
              <a:rPr lang="zh-CN" altLang="en-US" sz="1300" dirty="0"/>
              <a:t>注意相关领域（如近缘学科、交叉学科和边缘学科）的检索，这是扩大检索范围、提高查全率非常重要而有效的途径。 </a:t>
            </a:r>
            <a:endParaRPr lang="zh-CN" altLang="en-US" sz="1300" dirty="0"/>
          </a:p>
          <a:p>
            <a:pPr>
              <a:lnSpc>
                <a:spcPct val="125000"/>
              </a:lnSpc>
              <a:buClr>
                <a:srgbClr val="CC3300"/>
              </a:buClr>
              <a:buFont typeface="Wingdings" panose="05000000000000000000" pitchFamily="2" charset="2"/>
              <a:buChar char="p"/>
            </a:pPr>
            <a:r>
              <a:rPr lang="zh-CN" altLang="en-US" sz="1300" dirty="0"/>
              <a:t>计算机信息检索时，应取消各种限制，采用任意字段检索 </a:t>
            </a:r>
            <a:endParaRPr lang="zh-CN" altLang="en-US" sz="1300" dirty="0"/>
          </a:p>
          <a:p>
            <a:pPr>
              <a:lnSpc>
                <a:spcPct val="125000"/>
              </a:lnSpc>
              <a:buClr>
                <a:srgbClr val="CC3300"/>
              </a:buClr>
              <a:buFont typeface="Wingdings" panose="05000000000000000000" pitchFamily="2" charset="2"/>
              <a:buChar char="p"/>
            </a:pPr>
            <a:r>
              <a:rPr lang="zh-CN" altLang="en-US" sz="1300" dirty="0"/>
              <a:t>分类检索时可以采用更加宽泛的上位类号来检索 </a:t>
            </a:r>
            <a:endParaRPr lang="zh-CN" altLang="en-US" sz="1300" dirty="0"/>
          </a:p>
          <a:p>
            <a:pPr>
              <a:lnSpc>
                <a:spcPct val="125000"/>
              </a:lnSpc>
              <a:buClr>
                <a:srgbClr val="CC3300"/>
              </a:buClr>
              <a:buFont typeface="Wingdings" panose="05000000000000000000" pitchFamily="2" charset="2"/>
              <a:buChar char="p"/>
            </a:pPr>
            <a:r>
              <a:rPr lang="zh-CN" altLang="en-US" sz="1300" dirty="0"/>
              <a:t>用词汇检索时，尽可能提供更多的同义词或近义词（计算机检索时用逻辑“或”</a:t>
            </a:r>
            <a:r>
              <a:rPr lang="en-US" altLang="zh-CN" sz="1300"/>
              <a:t>/“+”</a:t>
            </a:r>
            <a:r>
              <a:rPr lang="zh-CN" altLang="en-US" sz="1300" dirty="0"/>
              <a:t>联结）以拓宽检索范围 </a:t>
            </a:r>
            <a:endParaRPr lang="zh-CN" altLang="en-US" sz="1300" dirty="0"/>
          </a:p>
          <a:p>
            <a:pPr>
              <a:lnSpc>
                <a:spcPct val="125000"/>
              </a:lnSpc>
              <a:buClr>
                <a:srgbClr val="CC3300"/>
              </a:buClr>
              <a:buFont typeface="Wingdings" panose="05000000000000000000" pitchFamily="2" charset="2"/>
              <a:buChar char="p"/>
            </a:pPr>
            <a:r>
              <a:rPr lang="zh-CN" altLang="en-US" sz="1300" dirty="0"/>
              <a:t>计算机检索时可采用模糊检索或运用逻辑“或”检索，以放宽条件，提高查全率 </a:t>
            </a:r>
            <a:endParaRPr lang="zh-CN" altLang="en-US" sz="1300" dirty="0"/>
          </a:p>
          <a:p>
            <a:pPr>
              <a:lnSpc>
                <a:spcPct val="125000"/>
              </a:lnSpc>
              <a:buClr>
                <a:srgbClr val="CC3300"/>
              </a:buClr>
              <a:buFont typeface="Wingdings" panose="05000000000000000000" pitchFamily="2" charset="2"/>
              <a:buChar char="p"/>
            </a:pPr>
            <a:r>
              <a:rPr lang="zh-CN" altLang="en-US" sz="1300" dirty="0"/>
              <a:t>适当放宽检索时限 </a:t>
            </a:r>
            <a:endParaRPr lang="zh-CN" altLang="en-US" sz="1300" dirty="0"/>
          </a:p>
          <a:p>
            <a:pPr>
              <a:lnSpc>
                <a:spcPct val="125000"/>
              </a:lnSpc>
              <a:buClr>
                <a:srgbClr val="CC3300"/>
              </a:buClr>
              <a:buFont typeface="Wingdings" panose="05000000000000000000" pitchFamily="2" charset="2"/>
              <a:buChar char="p"/>
            </a:pPr>
            <a:r>
              <a:rPr lang="zh-CN" altLang="en-US" sz="1300" dirty="0"/>
              <a:t>尽可能选择信息收全率高的检索工具，如果一个工具不能满足信息查全率上的要求，应精心挑选多个工具进行检索 </a:t>
            </a:r>
            <a:endParaRPr lang="zh-CN" altLang="en-US" sz="1300" dirty="0"/>
          </a:p>
          <a:p>
            <a:pPr>
              <a:lnSpc>
                <a:spcPct val="125000"/>
              </a:lnSpc>
              <a:buClr>
                <a:srgbClr val="CC3300"/>
              </a:buClr>
              <a:buFont typeface="Wingdings" panose="05000000000000000000" pitchFamily="2" charset="2"/>
              <a:buChar char="p"/>
            </a:pPr>
            <a:r>
              <a:rPr lang="zh-CN" altLang="en-US" sz="1300" dirty="0"/>
              <a:t>对检索词进行修正 </a:t>
            </a:r>
            <a:endParaRPr lang="zh-CN" altLang="en-US" sz="1300" dirty="0"/>
          </a:p>
          <a:p>
            <a:pPr>
              <a:lnSpc>
                <a:spcPct val="125000"/>
              </a:lnSpc>
              <a:buClr>
                <a:srgbClr val="CC3300"/>
              </a:buClr>
              <a:buFont typeface="Wingdings" panose="05000000000000000000" pitchFamily="2" charset="2"/>
              <a:buChar char="p"/>
            </a:pPr>
            <a:r>
              <a:rPr lang="zh-CN" altLang="en-US" sz="1300" dirty="0"/>
              <a:t>用词汇检索时，选词不全是很重要的漏检原因。选词时除了要参阅相关词表以外，还应参阅已在手的相关文献或征询有关专家的意见。</a:t>
            </a:r>
            <a:endParaRPr lang="zh-CN" altLang="en-US" sz="1300" dirty="0"/>
          </a:p>
        </p:txBody>
      </p:sp>
      <p:sp>
        <p:nvSpPr>
          <p:cNvPr id="404486" name="矩形 404485"/>
          <p:cNvSpPr/>
          <p:nvPr/>
        </p:nvSpPr>
        <p:spPr>
          <a:xfrm>
            <a:off x="2437218" y="643613"/>
            <a:ext cx="5439251" cy="635740"/>
          </a:xfrm>
          <a:prstGeom prst="rect">
            <a:avLst/>
          </a:prstGeom>
          <a:noFill/>
          <a:ln w="9525">
            <a:noFill/>
            <a:miter/>
          </a:ln>
        </p:spPr>
        <p:txBody>
          <a:bodyPr anchor="b"/>
          <a:lstStyle>
            <a:lvl1pPr marL="0" lvl="0" indent="0" algn="l" defTabSz="914400" eaLnBrk="1" fontAlgn="base" latinLnBrk="1" hangingPunct="1">
              <a:spcBef>
                <a:spcPct val="0"/>
              </a:spcBef>
              <a:spcAft>
                <a:spcPct val="0"/>
              </a:spcAft>
              <a:buClr>
                <a:srgbClr val="000000"/>
              </a:buClr>
              <a:buNone/>
              <a:defRPr sz="3600" b="0" i="0" u="none" kern="1200" baseline="0">
                <a:solidFill>
                  <a:srgbClr val="DECC1E"/>
                </a:solidFill>
                <a:latin typeface="-머리정체B" pitchFamily="18" charset="-127"/>
                <a:ea typeface="-머리정체B" pitchFamily="18" charset="-127"/>
              </a:defRPr>
            </a:lvl1pPr>
          </a:lstStyle>
          <a:p>
            <a:pPr lvl="0"/>
            <a:r>
              <a:rPr lang="zh-CN" altLang="en-US" sz="3575" b="1" dirty="0">
                <a:solidFill>
                  <a:schemeClr val="bg1"/>
                </a:solidFill>
                <a:latin typeface="黑体" panose="02010609060101010101" pitchFamily="2" charset="-122"/>
                <a:ea typeface="黑体" panose="02010609060101010101" pitchFamily="2" charset="-122"/>
              </a:rPr>
              <a:t>第 </a:t>
            </a:r>
            <a:r>
              <a:rPr lang="en-US" altLang="zh-CN" sz="3575" b="1">
                <a:solidFill>
                  <a:schemeClr val="bg1"/>
                </a:solidFill>
                <a:latin typeface="黑体" panose="02010609060101010101" pitchFamily="2" charset="-122"/>
                <a:ea typeface="黑体" panose="02010609060101010101" pitchFamily="2" charset="-122"/>
              </a:rPr>
              <a:t>2 </a:t>
            </a:r>
            <a:r>
              <a:rPr lang="zh-CN" altLang="en-US" sz="3575" b="1" dirty="0">
                <a:solidFill>
                  <a:schemeClr val="bg1"/>
                </a:solidFill>
                <a:latin typeface="黑体" panose="02010609060101010101" pitchFamily="2" charset="-122"/>
                <a:ea typeface="黑体" panose="02010609060101010101" pitchFamily="2" charset="-122"/>
              </a:rPr>
              <a:t>讲</a:t>
            </a:r>
            <a:r>
              <a:rPr lang="zh-CN" altLang="en-US" sz="2925" b="1" dirty="0">
                <a:solidFill>
                  <a:schemeClr val="bg1"/>
                </a:solidFill>
              </a:rPr>
              <a:t>  </a:t>
            </a:r>
            <a:r>
              <a:rPr lang="zh-CN" altLang="en-US" sz="3575" b="1" dirty="0">
                <a:solidFill>
                  <a:schemeClr val="bg1"/>
                </a:solidFill>
                <a:latin typeface="黑体" panose="02010609060101010101" pitchFamily="2" charset="-122"/>
                <a:ea typeface="黑体" panose="02010609060101010101" pitchFamily="2" charset="-122"/>
              </a:rPr>
              <a:t>信息检索基础</a:t>
            </a:r>
            <a:r>
              <a:rPr lang="zh-CN" altLang="en-US" sz="2925" dirty="0"/>
              <a:t> </a:t>
            </a:r>
            <a:endParaRPr lang="zh-CN" altLang="en-US" sz="2925" dirty="0"/>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4485">
                                            <p:txEl>
                                              <p:charRg st="0" end="54"/>
                                            </p:txEl>
                                          </p:spTgt>
                                        </p:tgtEl>
                                        <p:attrNameLst>
                                          <p:attrName>style.visibility</p:attrName>
                                        </p:attrNameLst>
                                      </p:cBhvr>
                                      <p:to>
                                        <p:strVal val="visible"/>
                                      </p:to>
                                    </p:set>
                                    <p:anim calcmode="lin" valueType="num">
                                      <p:cBhvr additive="base">
                                        <p:cTn id="7" dur="500" fill="hold"/>
                                        <p:tgtEl>
                                          <p:spTgt spid="404485">
                                            <p:txEl>
                                              <p:charRg st="0" end="5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4485">
                                            <p:txEl>
                                              <p:charRg st="0" end="5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4485">
                                            <p:txEl>
                                              <p:charRg st="54" end="81"/>
                                            </p:txEl>
                                          </p:spTgt>
                                        </p:tgtEl>
                                        <p:attrNameLst>
                                          <p:attrName>style.visibility</p:attrName>
                                        </p:attrNameLst>
                                      </p:cBhvr>
                                      <p:to>
                                        <p:strVal val="visible"/>
                                      </p:to>
                                    </p:set>
                                    <p:anim calcmode="lin" valueType="num">
                                      <p:cBhvr additive="base">
                                        <p:cTn id="13" dur="500" fill="hold"/>
                                        <p:tgtEl>
                                          <p:spTgt spid="404485">
                                            <p:txEl>
                                              <p:charRg st="54" end="8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4485">
                                            <p:txEl>
                                              <p:charRg st="54" end="8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4485">
                                            <p:txEl>
                                              <p:charRg st="81" end="104"/>
                                            </p:txEl>
                                          </p:spTgt>
                                        </p:tgtEl>
                                        <p:attrNameLst>
                                          <p:attrName>style.visibility</p:attrName>
                                        </p:attrNameLst>
                                      </p:cBhvr>
                                      <p:to>
                                        <p:strVal val="visible"/>
                                      </p:to>
                                    </p:set>
                                    <p:anim calcmode="lin" valueType="num">
                                      <p:cBhvr additive="base">
                                        <p:cTn id="19" dur="500" fill="hold"/>
                                        <p:tgtEl>
                                          <p:spTgt spid="404485">
                                            <p:txEl>
                                              <p:charRg st="81" end="10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4485">
                                            <p:txEl>
                                              <p:charRg st="81" end="10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4485">
                                            <p:txEl>
                                              <p:charRg st="104" end="155"/>
                                            </p:txEl>
                                          </p:spTgt>
                                        </p:tgtEl>
                                        <p:attrNameLst>
                                          <p:attrName>style.visibility</p:attrName>
                                        </p:attrNameLst>
                                      </p:cBhvr>
                                      <p:to>
                                        <p:strVal val="visible"/>
                                      </p:to>
                                    </p:set>
                                    <p:anim calcmode="lin" valueType="num">
                                      <p:cBhvr additive="base">
                                        <p:cTn id="25" dur="500" fill="hold"/>
                                        <p:tgtEl>
                                          <p:spTgt spid="404485">
                                            <p:txEl>
                                              <p:charRg st="104" end="15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4485">
                                            <p:txEl>
                                              <p:charRg st="104" end="15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04485">
                                            <p:txEl>
                                              <p:charRg st="155" end="192"/>
                                            </p:txEl>
                                          </p:spTgt>
                                        </p:tgtEl>
                                        <p:attrNameLst>
                                          <p:attrName>style.visibility</p:attrName>
                                        </p:attrNameLst>
                                      </p:cBhvr>
                                      <p:to>
                                        <p:strVal val="visible"/>
                                      </p:to>
                                    </p:set>
                                    <p:anim calcmode="lin" valueType="num">
                                      <p:cBhvr additive="base">
                                        <p:cTn id="31" dur="500" fill="hold"/>
                                        <p:tgtEl>
                                          <p:spTgt spid="404485">
                                            <p:txEl>
                                              <p:charRg st="155" end="19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4485">
                                            <p:txEl>
                                              <p:charRg st="155" end="19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04485">
                                            <p:txEl>
                                              <p:charRg st="192" end="202"/>
                                            </p:txEl>
                                          </p:spTgt>
                                        </p:tgtEl>
                                        <p:attrNameLst>
                                          <p:attrName>style.visibility</p:attrName>
                                        </p:attrNameLst>
                                      </p:cBhvr>
                                      <p:to>
                                        <p:strVal val="visible"/>
                                      </p:to>
                                    </p:set>
                                    <p:anim calcmode="lin" valueType="num">
                                      <p:cBhvr additive="base">
                                        <p:cTn id="37" dur="500" fill="hold"/>
                                        <p:tgtEl>
                                          <p:spTgt spid="404485">
                                            <p:txEl>
                                              <p:charRg st="192" end="20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4485">
                                            <p:txEl>
                                              <p:charRg st="192" end="20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04485">
                                            <p:txEl>
                                              <p:charRg st="202" end="254"/>
                                            </p:txEl>
                                          </p:spTgt>
                                        </p:tgtEl>
                                        <p:attrNameLst>
                                          <p:attrName>style.visibility</p:attrName>
                                        </p:attrNameLst>
                                      </p:cBhvr>
                                      <p:to>
                                        <p:strVal val="visible"/>
                                      </p:to>
                                    </p:set>
                                    <p:anim calcmode="lin" valueType="num">
                                      <p:cBhvr additive="base">
                                        <p:cTn id="43" dur="500" fill="hold"/>
                                        <p:tgtEl>
                                          <p:spTgt spid="404485">
                                            <p:txEl>
                                              <p:charRg st="202" end="25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4485">
                                            <p:txEl>
                                              <p:charRg st="202" end="25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04485">
                                            <p:txEl>
                                              <p:charRg st="254" end="264"/>
                                            </p:txEl>
                                          </p:spTgt>
                                        </p:tgtEl>
                                        <p:attrNameLst>
                                          <p:attrName>style.visibility</p:attrName>
                                        </p:attrNameLst>
                                      </p:cBhvr>
                                      <p:to>
                                        <p:strVal val="visible"/>
                                      </p:to>
                                    </p:set>
                                    <p:anim calcmode="lin" valueType="num">
                                      <p:cBhvr additive="base">
                                        <p:cTn id="49" dur="500" fill="hold"/>
                                        <p:tgtEl>
                                          <p:spTgt spid="404485">
                                            <p:txEl>
                                              <p:charRg st="254" end="26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04485">
                                            <p:txEl>
                                              <p:charRg st="254" end="26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04485">
                                            <p:txEl>
                                              <p:charRg st="264" end="324"/>
                                            </p:txEl>
                                          </p:spTgt>
                                        </p:tgtEl>
                                        <p:attrNameLst>
                                          <p:attrName>style.visibility</p:attrName>
                                        </p:attrNameLst>
                                      </p:cBhvr>
                                      <p:to>
                                        <p:strVal val="visible"/>
                                      </p:to>
                                    </p:set>
                                    <p:anim calcmode="lin" valueType="num">
                                      <p:cBhvr additive="base">
                                        <p:cTn id="55" dur="500" fill="hold"/>
                                        <p:tgtEl>
                                          <p:spTgt spid="404485">
                                            <p:txEl>
                                              <p:charRg st="264" end="32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04485">
                                            <p:txEl>
                                              <p:charRg st="264" end="32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5507" name="文本占位符 405506"/>
          <p:cNvSpPr>
            <a:spLocks noGrp="1"/>
          </p:cNvSpPr>
          <p:nvPr>
            <p:ph type="body" idx="1"/>
          </p:nvPr>
        </p:nvSpPr>
        <p:spPr>
          <a:xfrm>
            <a:off x="1969118" y="2317427"/>
            <a:ext cx="5878981" cy="3272835"/>
          </a:xfrm>
        </p:spPr>
        <p:txBody>
          <a:bodyPr/>
          <a:p>
            <a:pPr>
              <a:lnSpc>
                <a:spcPct val="150000"/>
              </a:lnSpc>
              <a:buClr>
                <a:srgbClr val="3333FF"/>
              </a:buClr>
              <a:buFont typeface="Wingdings" panose="05000000000000000000" pitchFamily="2" charset="2"/>
              <a:buChar char="u"/>
            </a:pPr>
            <a:r>
              <a:rPr lang="zh-CN" altLang="en-US" sz="1625" dirty="0"/>
              <a:t>机构名、人名、地名、出版物名称等作为限制检索项</a:t>
            </a:r>
            <a:endParaRPr lang="zh-TW" altLang="zh-CN" sz="1625" dirty="0"/>
          </a:p>
          <a:p>
            <a:pPr>
              <a:lnSpc>
                <a:spcPct val="150000"/>
              </a:lnSpc>
              <a:buClr>
                <a:srgbClr val="3333FF"/>
              </a:buClr>
              <a:buFont typeface="Wingdings" panose="05000000000000000000" pitchFamily="2" charset="2"/>
              <a:buChar char="u"/>
            </a:pPr>
            <a:r>
              <a:rPr lang="zh-CN" altLang="en-US" sz="1625" dirty="0"/>
              <a:t>限制检索的语种</a:t>
            </a:r>
            <a:endParaRPr lang="zh-TW" altLang="zh-CN" sz="1625" dirty="0"/>
          </a:p>
          <a:p>
            <a:pPr>
              <a:lnSpc>
                <a:spcPct val="150000"/>
              </a:lnSpc>
              <a:buClr>
                <a:srgbClr val="3333FF"/>
              </a:buClr>
              <a:buFont typeface="Wingdings" panose="05000000000000000000" pitchFamily="2" charset="2"/>
              <a:buChar char="u"/>
            </a:pPr>
            <a:r>
              <a:rPr lang="zh-CN" altLang="en-US" sz="1625" dirty="0"/>
              <a:t>缩短检索的时限</a:t>
            </a:r>
            <a:endParaRPr lang="zh-TW" altLang="zh-CN" sz="1625" dirty="0"/>
          </a:p>
          <a:p>
            <a:pPr>
              <a:lnSpc>
                <a:spcPct val="150000"/>
              </a:lnSpc>
              <a:buClr>
                <a:srgbClr val="3333FF"/>
              </a:buClr>
              <a:buFont typeface="Wingdings" panose="05000000000000000000" pitchFamily="2" charset="2"/>
              <a:buChar char="u"/>
            </a:pPr>
            <a:r>
              <a:rPr lang="zh-CN" altLang="en-US" sz="1625" dirty="0"/>
              <a:t>分类途径中可采用进一步细分</a:t>
            </a:r>
            <a:endParaRPr lang="zh-TW" altLang="zh-CN" sz="1625" dirty="0"/>
          </a:p>
          <a:p>
            <a:pPr>
              <a:lnSpc>
                <a:spcPct val="150000"/>
              </a:lnSpc>
              <a:buClr>
                <a:srgbClr val="3333FF"/>
              </a:buClr>
              <a:buFont typeface="Wingdings" panose="05000000000000000000" pitchFamily="2" charset="2"/>
              <a:buChar char="u"/>
            </a:pPr>
            <a:r>
              <a:rPr lang="zh-CN" altLang="en-US" sz="1625" dirty="0"/>
              <a:t>检查是否有操作错误</a:t>
            </a:r>
            <a:endParaRPr lang="zh-TW" altLang="zh-CN" sz="1625" dirty="0"/>
          </a:p>
          <a:p>
            <a:pPr>
              <a:lnSpc>
                <a:spcPct val="150000"/>
              </a:lnSpc>
              <a:buClr>
                <a:srgbClr val="3333FF"/>
              </a:buClr>
              <a:buFont typeface="Wingdings" panose="05000000000000000000" pitchFamily="2" charset="2"/>
              <a:buChar char="u"/>
            </a:pPr>
            <a:r>
              <a:rPr lang="zh-CN" altLang="en-US" sz="1625" dirty="0"/>
              <a:t>增加限定词汇，让不同的检索词同时出现在同一记录</a:t>
            </a:r>
            <a:endParaRPr lang="zh-CN" altLang="en-US" sz="1625" dirty="0"/>
          </a:p>
        </p:txBody>
      </p:sp>
      <p:sp>
        <p:nvSpPr>
          <p:cNvPr id="405508" name="矩形 405507"/>
          <p:cNvSpPr/>
          <p:nvPr/>
        </p:nvSpPr>
        <p:spPr>
          <a:xfrm>
            <a:off x="3021377" y="1549393"/>
            <a:ext cx="2839720" cy="487680"/>
          </a:xfrm>
          <a:prstGeom prst="rect">
            <a:avLst/>
          </a:prstGeom>
          <a:noFill/>
          <a:ln w="9525">
            <a:noFill/>
            <a:miter/>
          </a:ln>
        </p:spPr>
        <p:txBody>
          <a:bodyPr wrap="none" anchor="ctr">
            <a:spAutoFit/>
          </a:bodyPr>
          <a:p>
            <a:pPr lvl="0" latinLnBrk="0"/>
            <a:r>
              <a:rPr lang="zh-CN" altLang="en-US" sz="2600" b="1" dirty="0">
                <a:latin typeface="Arial Black" panose="020B0A04020102020204" pitchFamily="34" charset="0"/>
                <a:ea typeface="黑体" panose="02010609060101010101" pitchFamily="2" charset="-122"/>
              </a:rPr>
              <a:t>提高查准率的方法</a:t>
            </a:r>
            <a:endParaRPr lang="zh-CN" altLang="en-US" sz="2600" b="1" dirty="0">
              <a:latin typeface="Arial Black" panose="020B0A04020102020204" pitchFamily="34" charset="0"/>
              <a:ea typeface="黑体" panose="02010609060101010101" pitchFamily="2" charset="-122"/>
            </a:endParaRPr>
          </a:p>
        </p:txBody>
      </p:sp>
      <p:sp>
        <p:nvSpPr>
          <p:cNvPr id="405510" name="任意多边形 405509">
            <a:hlinkClick r:id="rId1" action="ppaction://hlinksldjump"/>
          </p:cNvPr>
          <p:cNvSpPr/>
          <p:nvPr/>
        </p:nvSpPr>
        <p:spPr>
          <a:xfrm>
            <a:off x="8051845" y="5476784"/>
            <a:ext cx="457785" cy="350753"/>
          </a:xfrm>
          <a:custGeom>
            <a:avLst/>
            <a:gdLst>
              <a:gd name="txL" fmla="*/ 0 w 21600"/>
              <a:gd name="txT" fmla="*/ 14400 h 21600"/>
              <a:gd name="txR" fmla="*/ 18514 w 21600"/>
              <a:gd name="txB" fmla="*/ 21600 h 21600"/>
            </a:gdLst>
            <a:ahLst/>
            <a:cxnLst>
              <a:cxn ang="270">
                <a:pos x="15428" y="0"/>
              </a:cxn>
              <a:cxn ang="180">
                <a:pos x="9257" y="7200"/>
              </a:cxn>
              <a:cxn ang="180">
                <a:pos x="0" y="18000"/>
              </a:cxn>
              <a:cxn ang="90">
                <a:pos x="9257" y="21600"/>
              </a:cxn>
              <a:cxn ang="0">
                <a:pos x="18514" y="15000"/>
              </a:cxn>
              <a:cxn ang="0">
                <a:pos x="21600" y="7200"/>
              </a:cxn>
            </a:cxnLst>
            <a:rect l="txL" t="txT" r="txR" b="txB"/>
            <a:pathLst>
              <a:path w="21600" h="21600">
                <a:moveTo>
                  <a:pt x="15428"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E63512"/>
          </a:solidFill>
          <a:ln w="9525" cap="flat" cmpd="sng">
            <a:solidFill>
              <a:schemeClr val="tx1"/>
            </a:solidFill>
            <a:prstDash val="solid"/>
            <a:miter/>
            <a:headEnd type="none" w="med" len="med"/>
            <a:tailEnd type="none" w="med" len="med"/>
          </a:ln>
        </p:spPr>
        <p:txBody>
          <a:bodyPr/>
          <a:p>
            <a:endParaRPr lang="zh-CN" altLang="en-US" sz="1460"/>
          </a:p>
        </p:txBody>
      </p:sp>
      <p:sp>
        <p:nvSpPr>
          <p:cNvPr id="405511" name="矩形 405510"/>
          <p:cNvSpPr/>
          <p:nvPr/>
        </p:nvSpPr>
        <p:spPr>
          <a:xfrm>
            <a:off x="2437218" y="643613"/>
            <a:ext cx="5439251" cy="635740"/>
          </a:xfrm>
          <a:prstGeom prst="rect">
            <a:avLst/>
          </a:prstGeom>
          <a:noFill/>
          <a:ln w="9525">
            <a:noFill/>
            <a:miter/>
          </a:ln>
        </p:spPr>
        <p:txBody>
          <a:bodyPr anchor="b"/>
          <a:lstStyle>
            <a:lvl1pPr marL="0" lvl="0" indent="0" algn="l" defTabSz="914400" eaLnBrk="1" fontAlgn="base" latinLnBrk="1" hangingPunct="1">
              <a:spcBef>
                <a:spcPct val="0"/>
              </a:spcBef>
              <a:spcAft>
                <a:spcPct val="0"/>
              </a:spcAft>
              <a:buClr>
                <a:srgbClr val="000000"/>
              </a:buClr>
              <a:buNone/>
              <a:defRPr sz="3600" b="0" i="0" u="none" kern="1200" baseline="0">
                <a:solidFill>
                  <a:srgbClr val="DECC1E"/>
                </a:solidFill>
                <a:latin typeface="-머리정체B" pitchFamily="18" charset="-127"/>
                <a:ea typeface="-머리정체B" pitchFamily="18" charset="-127"/>
              </a:defRPr>
            </a:lvl1pPr>
          </a:lstStyle>
          <a:p>
            <a:pPr lvl="0"/>
            <a:r>
              <a:rPr lang="zh-CN" altLang="en-US" sz="3575" b="1" dirty="0">
                <a:solidFill>
                  <a:schemeClr val="bg1"/>
                </a:solidFill>
                <a:latin typeface="黑体" panose="02010609060101010101" pitchFamily="2" charset="-122"/>
                <a:ea typeface="黑体" panose="02010609060101010101" pitchFamily="2" charset="-122"/>
              </a:rPr>
              <a:t>第 </a:t>
            </a:r>
            <a:r>
              <a:rPr lang="en-US" altLang="zh-CN" sz="3575" b="1">
                <a:solidFill>
                  <a:schemeClr val="bg1"/>
                </a:solidFill>
                <a:latin typeface="黑体" panose="02010609060101010101" pitchFamily="2" charset="-122"/>
                <a:ea typeface="黑体" panose="02010609060101010101" pitchFamily="2" charset="-122"/>
              </a:rPr>
              <a:t>2 </a:t>
            </a:r>
            <a:r>
              <a:rPr lang="zh-CN" altLang="en-US" sz="3575" b="1" dirty="0">
                <a:solidFill>
                  <a:schemeClr val="bg1"/>
                </a:solidFill>
                <a:latin typeface="黑体" panose="02010609060101010101" pitchFamily="2" charset="-122"/>
                <a:ea typeface="黑体" panose="02010609060101010101" pitchFamily="2" charset="-122"/>
              </a:rPr>
              <a:t>讲</a:t>
            </a:r>
            <a:r>
              <a:rPr lang="zh-CN" altLang="en-US" sz="2925" b="1" dirty="0">
                <a:solidFill>
                  <a:schemeClr val="bg1"/>
                </a:solidFill>
              </a:rPr>
              <a:t>  </a:t>
            </a:r>
            <a:r>
              <a:rPr lang="zh-CN" altLang="en-US" sz="3575" b="1" dirty="0">
                <a:solidFill>
                  <a:schemeClr val="bg1"/>
                </a:solidFill>
                <a:latin typeface="黑体" panose="02010609060101010101" pitchFamily="2" charset="-122"/>
                <a:ea typeface="黑体" panose="02010609060101010101" pitchFamily="2" charset="-122"/>
              </a:rPr>
              <a:t>信息检索基础</a:t>
            </a:r>
            <a:r>
              <a:rPr lang="zh-CN" altLang="en-US" sz="2925" dirty="0"/>
              <a:t> </a:t>
            </a:r>
            <a:endParaRPr lang="zh-CN" altLang="en-US" sz="2925" dirty="0"/>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2"/>
    </p:custDataLst>
  </p:cSld>
  <p:clrMapOvr>
    <a:masterClrMapping/>
  </p:clrMapOvr>
  <p:transition advClick="0" advTm="3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8581" name="文本框 408580"/>
          <p:cNvSpPr txBox="1"/>
          <p:nvPr/>
        </p:nvSpPr>
        <p:spPr>
          <a:xfrm>
            <a:off x="1793741" y="1673951"/>
            <a:ext cx="2631937" cy="346075"/>
          </a:xfrm>
          <a:prstGeom prst="rect">
            <a:avLst/>
          </a:prstGeom>
          <a:noFill/>
          <a:ln w="9525">
            <a:noFill/>
            <a:miter/>
          </a:ln>
        </p:spPr>
        <p:txBody>
          <a:bodyPr>
            <a:spAutoFit/>
          </a:bodyPr>
          <a:p>
            <a:pPr lvl="0" latinLnBrk="0">
              <a:spcBef>
                <a:spcPct val="50000"/>
              </a:spcBef>
              <a:buClr>
                <a:srgbClr val="000000"/>
              </a:buClr>
            </a:pPr>
            <a:r>
              <a:rPr lang="en-US" altLang="zh-CN" sz="1460" b="1">
                <a:latin typeface="Arial Black" panose="020B0A04020102020204" pitchFamily="34" charset="0"/>
                <a:ea typeface="仿宋_GB2312" panose="02010609030101010101" pitchFamily="49" charset="-122"/>
              </a:rPr>
              <a:t>3.3 </a:t>
            </a:r>
            <a:r>
              <a:rPr lang="zh-CN" altLang="en-US" sz="1625" b="1" dirty="0">
                <a:latin typeface="Arial Black" panose="020B0A04020102020204" pitchFamily="34" charset="0"/>
                <a:ea typeface="黑体" panose="02010609060101010101" pitchFamily="2" charset="-122"/>
              </a:rPr>
              <a:t>搜索引擎及工作原理</a:t>
            </a:r>
            <a:r>
              <a:rPr lang="zh-CN" altLang="en-US" sz="1460" dirty="0">
                <a:latin typeface="Arial Black" panose="020B0A04020102020204" pitchFamily="34" charset="0"/>
                <a:ea typeface="仿宋_GB2312" panose="02010609030101010101" pitchFamily="49" charset="-122"/>
              </a:rPr>
              <a:t> </a:t>
            </a:r>
            <a:endParaRPr lang="zh-CN" altLang="en-US" sz="1460" dirty="0">
              <a:latin typeface="Arial Black" panose="020B0A04020102020204" pitchFamily="34" charset="0"/>
              <a:ea typeface="仿宋_GB2312" panose="02010609030101010101" pitchFamily="49" charset="-122"/>
            </a:endParaRPr>
          </a:p>
        </p:txBody>
      </p:sp>
      <p:sp>
        <p:nvSpPr>
          <p:cNvPr id="408583" name="矩形 408582"/>
          <p:cNvSpPr/>
          <p:nvPr/>
        </p:nvSpPr>
        <p:spPr>
          <a:xfrm>
            <a:off x="1851770" y="2183071"/>
            <a:ext cx="6375452" cy="554990"/>
          </a:xfrm>
          <a:prstGeom prst="rect">
            <a:avLst/>
          </a:prstGeom>
          <a:noFill/>
          <a:ln w="9525">
            <a:noFill/>
            <a:miter/>
          </a:ln>
        </p:spPr>
        <p:txBody>
          <a:bodyPr anchor="ctr">
            <a:spAutoFit/>
          </a:bodyPr>
          <a:p>
            <a:pPr lvl="0" latinLnBrk="0"/>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zh-CN" altLang="en-US" sz="1460" dirty="0">
                <a:latin typeface="Arial Black" panose="020B0A04020102020204" pitchFamily="34" charset="0"/>
                <a:ea typeface="楷体_GB2312" panose="02010609030101010101" pitchFamily="49" charset="-122"/>
              </a:rPr>
              <a:t>搜索引擎指自动从英特网搜集信息，经过一定整理以后，提供给用户进行查询的系统。</a:t>
            </a:r>
            <a:endParaRPr lang="zh-CN" altLang="en-US" sz="1300" b="1" dirty="0">
              <a:solidFill>
                <a:srgbClr val="CC3300"/>
              </a:solidFill>
              <a:latin typeface="楷体_GB2312" panose="02010609030101010101" pitchFamily="49" charset="-122"/>
              <a:ea typeface="楷体_GB2312" panose="02010609030101010101" pitchFamily="49" charset="-122"/>
            </a:endParaRPr>
          </a:p>
        </p:txBody>
      </p:sp>
      <p:sp>
        <p:nvSpPr>
          <p:cNvPr id="408585" name="矩形 408584"/>
          <p:cNvSpPr/>
          <p:nvPr/>
        </p:nvSpPr>
        <p:spPr>
          <a:xfrm>
            <a:off x="1676393" y="4533180"/>
            <a:ext cx="6726205" cy="1175385"/>
          </a:xfrm>
          <a:prstGeom prst="rect">
            <a:avLst/>
          </a:prstGeom>
          <a:noFill/>
          <a:ln w="9525">
            <a:noFill/>
            <a:miter/>
          </a:ln>
        </p:spPr>
        <p:txBody>
          <a:bodyPr anchor="ctr">
            <a:spAutoFit/>
          </a:bodyPr>
          <a:p>
            <a:pPr lvl="0" latinLnBrk="0">
              <a:lnSpc>
                <a:spcPct val="125000"/>
              </a:lnSpc>
              <a:buClr>
                <a:srgbClr val="66FF66"/>
              </a:buClr>
              <a:buFont typeface="Wingdings" panose="05000000000000000000" pitchFamily="2" charset="2"/>
              <a:buChar char="p"/>
            </a:pPr>
            <a:r>
              <a:rPr lang="zh-CN" altLang="en-US" sz="1625" b="1" dirty="0">
                <a:solidFill>
                  <a:srgbClr val="CC3300"/>
                </a:solidFill>
                <a:latin typeface="黑体" panose="02010609060101010101" pitchFamily="2" charset="-122"/>
                <a:ea typeface="黑体" panose="02010609060101010101" pitchFamily="2" charset="-122"/>
              </a:rPr>
              <a:t>接受查询：</a:t>
            </a:r>
            <a:r>
              <a:rPr lang="zh-CN" altLang="en-US" sz="1300" dirty="0">
                <a:latin typeface="楷体_GB2312" panose="02010609030101010101" pitchFamily="49" charset="-122"/>
                <a:ea typeface="楷体_GB2312" panose="02010609030101010101" pitchFamily="49" charset="-122"/>
              </a:rPr>
              <a:t>用户向搜索引擎发出查询，搜索引擎接受查询并向用户返回资料。目前，搜索引擎返回主要是以网页链接的形式提供的，这些通过这些链接，用户便能到达含有自己所需资料的网页。通常搜索引擎会在这些链接下提供一小段来自这些网页的摘要信息以帮助用户判断此网页是否含有自己需要的内容。</a:t>
            </a:r>
            <a:r>
              <a:rPr lang="en-US" altLang="zh-CN" sz="1460" dirty="0">
                <a:latin typeface="宋体" panose="02010600030101010101" pitchFamily="2" charset="-122"/>
                <a:ea typeface="宋体" panose="02010600030101010101" pitchFamily="2" charset="-122"/>
              </a:rPr>
              <a:t> </a:t>
            </a:r>
            <a:endParaRPr lang="en-US" altLang="zh-CN" sz="1460" dirty="0">
              <a:latin typeface="宋体" panose="02010600030101010101" pitchFamily="2" charset="-122"/>
              <a:ea typeface="宋体" panose="02010600030101010101" pitchFamily="2" charset="-122"/>
            </a:endParaRPr>
          </a:p>
        </p:txBody>
      </p:sp>
      <p:sp>
        <p:nvSpPr>
          <p:cNvPr id="408586" name="矩形 408585"/>
          <p:cNvSpPr/>
          <p:nvPr/>
        </p:nvSpPr>
        <p:spPr>
          <a:xfrm>
            <a:off x="1676393" y="2843557"/>
            <a:ext cx="6550829" cy="934085"/>
          </a:xfrm>
          <a:prstGeom prst="rect">
            <a:avLst/>
          </a:prstGeom>
          <a:noFill/>
          <a:ln w="9525">
            <a:noFill/>
            <a:miter/>
          </a:ln>
        </p:spPr>
        <p:txBody>
          <a:bodyPr>
            <a:spAutoFit/>
          </a:bodyPr>
          <a:p>
            <a:pPr lvl="0" latinLnBrk="0">
              <a:buClr>
                <a:srgbClr val="66FF66"/>
              </a:buClr>
              <a:buFont typeface="Wingdings" panose="05000000000000000000" pitchFamily="2" charset="2"/>
              <a:buChar char="p"/>
            </a:pPr>
            <a:r>
              <a:rPr lang="zh-CN" altLang="en-US" sz="1625" b="1" dirty="0">
                <a:solidFill>
                  <a:srgbClr val="CC3300"/>
                </a:solidFill>
                <a:latin typeface="黑体" panose="02010609060101010101" pitchFamily="2" charset="-122"/>
                <a:ea typeface="黑体" panose="02010609060101010101" pitchFamily="2" charset="-122"/>
              </a:rPr>
              <a:t>搜集信息：</a:t>
            </a:r>
            <a:r>
              <a:rPr lang="zh-CN" altLang="en-US" sz="1300" dirty="0">
                <a:latin typeface="楷体_GB2312" panose="02010609030101010101" pitchFamily="49" charset="-122"/>
                <a:ea typeface="楷体_GB2312" panose="02010609030101010101" pitchFamily="49" charset="-122"/>
              </a:rPr>
              <a:t>搜索引擎利用称为网络蜘蛛</a:t>
            </a:r>
            <a:r>
              <a:rPr lang="en-US" altLang="zh-CN" sz="1300" dirty="0">
                <a:latin typeface="楷体_GB2312" panose="02010609030101010101" pitchFamily="49" charset="-122"/>
                <a:ea typeface="楷体_GB2312" panose="02010609030101010101" pitchFamily="49" charset="-122"/>
              </a:rPr>
              <a:t>(spider)</a:t>
            </a:r>
            <a:r>
              <a:rPr lang="zh-CN" altLang="en-US" sz="1300" dirty="0">
                <a:latin typeface="楷体_GB2312" panose="02010609030101010101" pitchFamily="49" charset="-122"/>
                <a:ea typeface="楷体_GB2312" panose="02010609030101010101" pitchFamily="49" charset="-122"/>
              </a:rPr>
              <a:t>的自动搜索机器人程序来连上每一个网页上的超链结。机器人程序根据网页链到其它的超链接，就象日常生活中所说的“一传十，十传百</a:t>
            </a:r>
            <a:r>
              <a:rPr lang="en-US" altLang="zh-CN" sz="1300" dirty="0">
                <a:latin typeface="楷体_GB2312" panose="02010609030101010101" pitchFamily="49" charset="-122"/>
                <a:ea typeface="楷体_GB2312" panose="02010609030101010101" pitchFamily="49" charset="-122"/>
              </a:rPr>
              <a:t>……”</a:t>
            </a:r>
            <a:r>
              <a:rPr lang="zh-CN" altLang="en-US" sz="1300" dirty="0">
                <a:latin typeface="楷体_GB2312" panose="02010609030101010101" pitchFamily="49" charset="-122"/>
                <a:ea typeface="楷体_GB2312" panose="02010609030101010101" pitchFamily="49" charset="-122"/>
              </a:rPr>
              <a:t>一样，从少数几个网页开始，连到数据库上所有到其它网页的链接。理论上，若网页上有适当的超连结，机器人便可以遍历绝大部分网页。</a:t>
            </a:r>
            <a:endParaRPr lang="zh-CN" altLang="en-US" sz="1300" dirty="0">
              <a:latin typeface="楷体_GB2312" panose="02010609030101010101" pitchFamily="49" charset="-122"/>
              <a:ea typeface="楷体_GB2312" panose="02010609030101010101" pitchFamily="49" charset="-122"/>
            </a:endParaRPr>
          </a:p>
        </p:txBody>
      </p:sp>
      <p:sp>
        <p:nvSpPr>
          <p:cNvPr id="408587" name="矩形 408586"/>
          <p:cNvSpPr/>
          <p:nvPr/>
        </p:nvSpPr>
        <p:spPr>
          <a:xfrm>
            <a:off x="1676393" y="3721729"/>
            <a:ext cx="6492800" cy="897255"/>
          </a:xfrm>
          <a:prstGeom prst="rect">
            <a:avLst/>
          </a:prstGeom>
          <a:noFill/>
          <a:ln w="9525">
            <a:noFill/>
            <a:miter/>
          </a:ln>
        </p:spPr>
        <p:txBody>
          <a:bodyPr>
            <a:spAutoFit/>
          </a:bodyPr>
          <a:p>
            <a:pPr lvl="0" latinLnBrk="0">
              <a:lnSpc>
                <a:spcPct val="125000"/>
              </a:lnSpc>
              <a:buClr>
                <a:srgbClr val="66FF66"/>
              </a:buClr>
              <a:buFont typeface="Wingdings" panose="05000000000000000000" pitchFamily="2" charset="2"/>
              <a:buChar char="p"/>
            </a:pPr>
            <a:r>
              <a:rPr lang="zh-CN" altLang="en-US" sz="1625" b="1" dirty="0">
                <a:solidFill>
                  <a:srgbClr val="CC3300"/>
                </a:solidFill>
                <a:latin typeface="黑体" panose="02010609060101010101" pitchFamily="2" charset="-122"/>
                <a:ea typeface="黑体" panose="02010609060101010101" pitchFamily="2" charset="-122"/>
              </a:rPr>
              <a:t>整理信息：</a:t>
            </a:r>
            <a:r>
              <a:rPr lang="zh-CN" altLang="en-US" sz="1300" dirty="0">
                <a:latin typeface="楷体_GB2312" panose="02010609030101010101" pitchFamily="49" charset="-122"/>
                <a:ea typeface="楷体_GB2312" panose="02010609030101010101" pitchFamily="49" charset="-122"/>
              </a:rPr>
              <a:t>搜索引擎整理信息的过程称为“建立索引”。搜索引擎不仅要保存搜集起来的信息，还要将它们按照一定的规则进行编排。这样，搜索引擎根本不用重新翻查它所有保存的信息而迅速找到所要的资料。</a:t>
            </a:r>
            <a:endParaRPr lang="zh-CN" altLang="en-US" sz="1300" dirty="0">
              <a:latin typeface="楷体_GB2312" panose="02010609030101010101" pitchFamily="49" charset="-122"/>
              <a:ea typeface="楷体_GB2312" panose="02010609030101010101" pitchFamily="49" charset="-122"/>
            </a:endParaRPr>
          </a:p>
        </p:txBody>
      </p:sp>
      <p:sp>
        <p:nvSpPr>
          <p:cNvPr id="408588" name="矩形 408587"/>
          <p:cNvSpPr/>
          <p:nvPr/>
        </p:nvSpPr>
        <p:spPr>
          <a:xfrm>
            <a:off x="3957578" y="2552122"/>
            <a:ext cx="2664460" cy="332740"/>
          </a:xfrm>
          <a:prstGeom prst="rect">
            <a:avLst/>
          </a:prstGeom>
          <a:noFill/>
          <a:ln w="9525">
            <a:noFill/>
            <a:miter/>
          </a:ln>
        </p:spPr>
        <p:txBody>
          <a:bodyPr wrap="none" anchor="t">
            <a:spAutoFit/>
          </a:bodyPr>
          <a:p>
            <a:pPr lvl="0" latinLnBrk="0">
              <a:buClr>
                <a:srgbClr val="000000"/>
              </a:buClr>
            </a:pPr>
            <a:r>
              <a:rPr lang="zh-CN" altLang="en-US" sz="1460" b="1" dirty="0">
                <a:solidFill>
                  <a:srgbClr val="CC3300"/>
                </a:solidFill>
                <a:latin typeface="Arial Black" panose="020B0A04020102020204" pitchFamily="34" charset="0"/>
                <a:ea typeface="PMingLiU" panose="02020500000000000000" pitchFamily="18" charset="-120"/>
              </a:rPr>
              <a:t>搜集信息</a:t>
            </a:r>
            <a:r>
              <a:rPr lang="zh-TW" altLang="zh-CN" sz="1460" b="1" dirty="0">
                <a:solidFill>
                  <a:srgbClr val="CC3300"/>
                </a:solidFill>
                <a:latin typeface="Arial Black" panose="020B0A04020102020204" pitchFamily="34" charset="0"/>
                <a:ea typeface="PMingLiU" panose="02020500000000000000" pitchFamily="18" charset="-120"/>
              </a:rPr>
              <a:t> </a:t>
            </a:r>
            <a:r>
              <a:rPr lang="zh-CN" altLang="en-US" sz="1460" b="1" dirty="0">
                <a:solidFill>
                  <a:srgbClr val="CC3300"/>
                </a:solidFill>
                <a:latin typeface="Arial Black" panose="020B0A04020102020204" pitchFamily="34" charset="0"/>
                <a:ea typeface="PMingLiU" panose="02020500000000000000" pitchFamily="18" charset="-120"/>
              </a:rPr>
              <a:t> 整理信息</a:t>
            </a:r>
            <a:r>
              <a:rPr lang="zh-TW" altLang="zh-CN" sz="1460" b="1" dirty="0">
                <a:solidFill>
                  <a:srgbClr val="CC3300"/>
                </a:solidFill>
                <a:latin typeface="Arial Black" panose="020B0A04020102020204" pitchFamily="34" charset="0"/>
                <a:ea typeface="PMingLiU" panose="02020500000000000000" pitchFamily="18" charset="-120"/>
              </a:rPr>
              <a:t> </a:t>
            </a:r>
            <a:r>
              <a:rPr lang="zh-CN" altLang="en-US" sz="1460" b="1" dirty="0">
                <a:solidFill>
                  <a:srgbClr val="CC3300"/>
                </a:solidFill>
                <a:latin typeface="Arial Black" panose="020B0A04020102020204" pitchFamily="34" charset="0"/>
                <a:ea typeface="PMingLiU" panose="02020500000000000000" pitchFamily="18" charset="-120"/>
              </a:rPr>
              <a:t> 接受查询</a:t>
            </a:r>
            <a:endParaRPr lang="zh-CN" altLang="en-US" sz="1460" b="1" dirty="0">
              <a:solidFill>
                <a:srgbClr val="CC3300"/>
              </a:solidFill>
              <a:latin typeface="Arial Black" panose="020B0A04020102020204" pitchFamily="34" charset="0"/>
              <a:ea typeface="PMingLiU" panose="02020500000000000000" pitchFamily="18" charset="-120"/>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08588"/>
                                        </p:tgtEl>
                                        <p:attrNameLst>
                                          <p:attrName>style.visibility</p:attrName>
                                        </p:attrNameLst>
                                      </p:cBhvr>
                                      <p:to>
                                        <p:strVal val="visible"/>
                                      </p:to>
                                    </p:set>
                                    <p:anim calcmode="lin" valueType="num">
                                      <p:cBhvr>
                                        <p:cTn id="7" dur="500" fill="hold"/>
                                        <p:tgtEl>
                                          <p:spTgt spid="408588"/>
                                        </p:tgtEl>
                                        <p:attrNameLst>
                                          <p:attrName>ppt_w</p:attrName>
                                        </p:attrNameLst>
                                      </p:cBhvr>
                                      <p:tavLst>
                                        <p:tav tm="0">
                                          <p:val>
                                            <p:fltVal val="0.000000"/>
                                          </p:val>
                                        </p:tav>
                                        <p:tav tm="100000">
                                          <p:val>
                                            <p:strVal val="#ppt_w"/>
                                          </p:val>
                                        </p:tav>
                                      </p:tavLst>
                                    </p:anim>
                                    <p:anim calcmode="lin" valueType="num">
                                      <p:cBhvr>
                                        <p:cTn id="8" dur="500" fill="hold"/>
                                        <p:tgtEl>
                                          <p:spTgt spid="408588"/>
                                        </p:tgtEl>
                                        <p:attrNameLst>
                                          <p:attrName>ppt_h</p:attrName>
                                        </p:attrNameLst>
                                      </p:cBhvr>
                                      <p:tavLst>
                                        <p:tav tm="0">
                                          <p:val>
                                            <p:fltVal val="0.00000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8" presetClass="exit" presetSubtype="16" fill="hold" grpId="1" nodeType="clickEffect">
                                  <p:stCondLst>
                                    <p:cond delay="0"/>
                                  </p:stCondLst>
                                  <p:childTnLst>
                                    <p:animEffect transition="out" filter="diamond(in)">
                                      <p:cBhvr>
                                        <p:cTn id="12" dur="2000"/>
                                        <p:tgtEl>
                                          <p:spTgt spid="408588"/>
                                        </p:tgtEl>
                                      </p:cBhvr>
                                    </p:animEffect>
                                    <p:set>
                                      <p:cBhvr>
                                        <p:cTn id="13" dur="1" fill="hold">
                                          <p:stCondLst>
                                            <p:cond delay="1999"/>
                                          </p:stCondLst>
                                        </p:cTn>
                                        <p:tgtEl>
                                          <p:spTgt spid="40858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08586"/>
                                        </p:tgtEl>
                                        <p:attrNameLst>
                                          <p:attrName>style.visibility</p:attrName>
                                        </p:attrNameLst>
                                      </p:cBhvr>
                                      <p:to>
                                        <p:strVal val="visible"/>
                                      </p:to>
                                    </p:set>
                                    <p:anim calcmode="lin" valueType="num">
                                      <p:cBhvr additive="base">
                                        <p:cTn id="18" dur="500" fill="hold"/>
                                        <p:tgtEl>
                                          <p:spTgt spid="408586"/>
                                        </p:tgtEl>
                                        <p:attrNameLst>
                                          <p:attrName>ppt_x</p:attrName>
                                        </p:attrNameLst>
                                      </p:cBhvr>
                                      <p:tavLst>
                                        <p:tav tm="0">
                                          <p:val>
                                            <p:strVal val="#ppt_x"/>
                                          </p:val>
                                        </p:tav>
                                        <p:tav tm="100000">
                                          <p:val>
                                            <p:strVal val="#ppt_x"/>
                                          </p:val>
                                        </p:tav>
                                      </p:tavLst>
                                    </p:anim>
                                    <p:anim calcmode="lin" valueType="num">
                                      <p:cBhvr additive="base">
                                        <p:cTn id="19" dur="500" fill="hold"/>
                                        <p:tgtEl>
                                          <p:spTgt spid="40858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08587"/>
                                        </p:tgtEl>
                                        <p:attrNameLst>
                                          <p:attrName>style.visibility</p:attrName>
                                        </p:attrNameLst>
                                      </p:cBhvr>
                                      <p:to>
                                        <p:strVal val="visible"/>
                                      </p:to>
                                    </p:set>
                                    <p:anim calcmode="lin" valueType="num">
                                      <p:cBhvr additive="base">
                                        <p:cTn id="24" dur="500" fill="hold"/>
                                        <p:tgtEl>
                                          <p:spTgt spid="408587"/>
                                        </p:tgtEl>
                                        <p:attrNameLst>
                                          <p:attrName>ppt_x</p:attrName>
                                        </p:attrNameLst>
                                      </p:cBhvr>
                                      <p:tavLst>
                                        <p:tav tm="0">
                                          <p:val>
                                            <p:strVal val="#ppt_x"/>
                                          </p:val>
                                        </p:tav>
                                        <p:tav tm="100000">
                                          <p:val>
                                            <p:strVal val="#ppt_x"/>
                                          </p:val>
                                        </p:tav>
                                      </p:tavLst>
                                    </p:anim>
                                    <p:anim calcmode="lin" valueType="num">
                                      <p:cBhvr additive="base">
                                        <p:cTn id="25" dur="500" fill="hold"/>
                                        <p:tgtEl>
                                          <p:spTgt spid="40858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08585"/>
                                        </p:tgtEl>
                                        <p:attrNameLst>
                                          <p:attrName>style.visibility</p:attrName>
                                        </p:attrNameLst>
                                      </p:cBhvr>
                                      <p:to>
                                        <p:strVal val="visible"/>
                                      </p:to>
                                    </p:set>
                                    <p:anim calcmode="lin" valueType="num">
                                      <p:cBhvr additive="base">
                                        <p:cTn id="30" dur="500" fill="hold"/>
                                        <p:tgtEl>
                                          <p:spTgt spid="408585"/>
                                        </p:tgtEl>
                                        <p:attrNameLst>
                                          <p:attrName>ppt_x</p:attrName>
                                        </p:attrNameLst>
                                      </p:cBhvr>
                                      <p:tavLst>
                                        <p:tav tm="0">
                                          <p:val>
                                            <p:strVal val="#ppt_x"/>
                                          </p:val>
                                        </p:tav>
                                        <p:tav tm="100000">
                                          <p:val>
                                            <p:strVal val="#ppt_x"/>
                                          </p:val>
                                        </p:tav>
                                      </p:tavLst>
                                    </p:anim>
                                    <p:anim calcmode="lin" valueType="num">
                                      <p:cBhvr additive="base">
                                        <p:cTn id="31" dur="500" fill="hold"/>
                                        <p:tgtEl>
                                          <p:spTgt spid="4085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5" grpId="0"/>
      <p:bldP spid="408586" grpId="0"/>
      <p:bldP spid="408587" grpId="0"/>
      <p:bldP spid="408588" grpId="0"/>
      <p:bldP spid="408588"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8819" name="文本占位符 418818"/>
          <p:cNvSpPr>
            <a:spLocks noGrp="1"/>
          </p:cNvSpPr>
          <p:nvPr>
            <p:ph type="body" idx="1"/>
          </p:nvPr>
        </p:nvSpPr>
        <p:spPr>
          <a:xfrm>
            <a:off x="1676393" y="2492804"/>
            <a:ext cx="6094334" cy="1540993"/>
          </a:xfrm>
        </p:spPr>
        <p:txBody>
          <a:bodyPr>
            <a:normAutofit lnSpcReduction="20000"/>
          </a:bodyPr>
          <a:p>
            <a:pPr>
              <a:lnSpc>
                <a:spcPct val="125000"/>
              </a:lnSpc>
              <a:buClr>
                <a:srgbClr val="3333FF"/>
              </a:buClr>
              <a:buFont typeface="Wingdings" panose="05000000000000000000" pitchFamily="2" charset="2"/>
              <a:buChar char="r"/>
            </a:pPr>
            <a:r>
              <a:rPr lang="zh-CN" altLang="en-US" sz="1625" dirty="0">
                <a:ea typeface="黑体" panose="02010609060101010101" pitchFamily="2" charset="-122"/>
              </a:rPr>
              <a:t>全文搜索引擎 </a:t>
            </a:r>
            <a:r>
              <a:rPr lang="en-US" altLang="zh-CN" sz="1625"/>
              <a:t>(Full Text Search Engine</a:t>
            </a:r>
            <a:r>
              <a:rPr lang="zh-CN" altLang="en-US" sz="1625" dirty="0"/>
              <a:t>） 如</a:t>
            </a:r>
            <a:r>
              <a:rPr lang="en-US" altLang="zh-CN" sz="1625"/>
              <a:t>Google</a:t>
            </a:r>
            <a:r>
              <a:rPr lang="zh-CN" altLang="en-US" sz="1625" dirty="0"/>
              <a:t>、百度 </a:t>
            </a:r>
            <a:endParaRPr lang="zh-CN" altLang="en-US" sz="1625" dirty="0"/>
          </a:p>
          <a:p>
            <a:pPr>
              <a:lnSpc>
                <a:spcPct val="125000"/>
              </a:lnSpc>
              <a:buClr>
                <a:srgbClr val="3333FF"/>
              </a:buClr>
              <a:buFont typeface="Wingdings" panose="05000000000000000000" pitchFamily="2" charset="2"/>
              <a:buChar char="r"/>
            </a:pPr>
            <a:r>
              <a:rPr lang="zh-CN" altLang="en-US" sz="1625" dirty="0">
                <a:ea typeface="黑体" panose="02010609060101010101" pitchFamily="2" charset="-122"/>
              </a:rPr>
              <a:t>分类目录</a:t>
            </a:r>
            <a:r>
              <a:rPr lang="zh-CN" altLang="en-US" sz="1625" dirty="0"/>
              <a:t>（</a:t>
            </a:r>
            <a:r>
              <a:rPr lang="en-US" altLang="zh-CN" sz="1625"/>
              <a:t>Directory</a:t>
            </a:r>
            <a:r>
              <a:rPr lang="zh-CN" altLang="en-US" sz="1625" dirty="0"/>
              <a:t>）如雅虎、搜狐、新浪、网易分类目录 </a:t>
            </a:r>
            <a:endParaRPr lang="zh-CN" altLang="en-US" sz="1625" dirty="0"/>
          </a:p>
          <a:p>
            <a:pPr>
              <a:lnSpc>
                <a:spcPct val="125000"/>
              </a:lnSpc>
              <a:buClr>
                <a:srgbClr val="3333FF"/>
              </a:buClr>
              <a:buFont typeface="Wingdings" panose="05000000000000000000" pitchFamily="2" charset="2"/>
              <a:buChar char="r"/>
            </a:pPr>
            <a:r>
              <a:rPr lang="zh-CN" altLang="en-US" sz="1625" dirty="0">
                <a:ea typeface="黑体" panose="02010609060101010101" pitchFamily="2" charset="-122"/>
              </a:rPr>
              <a:t>主题型搜索引擎</a:t>
            </a:r>
            <a:endParaRPr lang="zh-CN" altLang="en-US" sz="1625" dirty="0">
              <a:ea typeface="黑体" panose="02010609060101010101" pitchFamily="2" charset="-122"/>
            </a:endParaRPr>
          </a:p>
          <a:p>
            <a:pPr>
              <a:lnSpc>
                <a:spcPct val="125000"/>
              </a:lnSpc>
              <a:buClr>
                <a:srgbClr val="3333FF"/>
              </a:buClr>
              <a:buFont typeface="Wingdings" panose="05000000000000000000" pitchFamily="2" charset="2"/>
              <a:buChar char="r"/>
            </a:pPr>
            <a:r>
              <a:rPr lang="zh-CN" altLang="en-US" sz="1625" dirty="0">
                <a:ea typeface="黑体" panose="02010609060101010101" pitchFamily="2" charset="-122"/>
              </a:rPr>
              <a:t>混合型搜索引擎</a:t>
            </a:r>
            <a:endParaRPr lang="zh-CN" altLang="en-US" sz="1625" dirty="0">
              <a:ea typeface="黑体" panose="02010609060101010101" pitchFamily="2" charset="-122"/>
            </a:endParaRPr>
          </a:p>
        </p:txBody>
      </p:sp>
      <p:sp>
        <p:nvSpPr>
          <p:cNvPr id="418820" name="矩形 418819"/>
          <p:cNvSpPr/>
          <p:nvPr/>
        </p:nvSpPr>
        <p:spPr>
          <a:xfrm>
            <a:off x="1676393" y="1954829"/>
            <a:ext cx="1867535" cy="346075"/>
          </a:xfrm>
          <a:prstGeom prst="rect">
            <a:avLst/>
          </a:prstGeom>
          <a:noFill/>
          <a:ln w="9525">
            <a:noFill/>
            <a:miter/>
          </a:ln>
        </p:spPr>
        <p:txBody>
          <a:bodyPr wrap="none" anchor="ctr">
            <a:spAutoFit/>
          </a:bodyPr>
          <a:p>
            <a:pPr lvl="0" latinLnBrk="0"/>
            <a:r>
              <a:rPr lang="en-US" altLang="zh-CN" sz="1460" b="1">
                <a:latin typeface="Arial Black" panose="020B0A04020102020204" pitchFamily="34" charset="0"/>
                <a:ea typeface="仿宋_GB2312" panose="02010609030101010101" pitchFamily="49" charset="-122"/>
              </a:rPr>
              <a:t>3.4 </a:t>
            </a:r>
            <a:r>
              <a:rPr lang="zh-CN" altLang="en-US" sz="1625" b="1" dirty="0">
                <a:latin typeface="Arial Black" panose="020B0A04020102020204" pitchFamily="34" charset="0"/>
                <a:ea typeface="黑体" panose="02010609060101010101" pitchFamily="2" charset="-122"/>
              </a:rPr>
              <a:t>搜索引擎分类</a:t>
            </a:r>
            <a:r>
              <a:rPr lang="en-US" altLang="zh-CN" sz="1460" dirty="0">
                <a:latin typeface="Arial Black" panose="020B0A04020102020204" pitchFamily="34" charset="0"/>
                <a:ea typeface="仿宋_GB2312" panose="02010609030101010101" pitchFamily="49" charset="-122"/>
              </a:rPr>
              <a:t> </a:t>
            </a:r>
            <a:endParaRPr lang="en-US" altLang="zh-CN" sz="1460" dirty="0">
              <a:latin typeface="Arial Black" panose="020B0A04020102020204" pitchFamily="34" charset="0"/>
              <a:ea typeface="仿宋_GB2312" panose="02010609030101010101" pitchFamily="49" charset="-122"/>
            </a:endParaRPr>
          </a:p>
        </p:txBody>
      </p:sp>
      <p:sp>
        <p:nvSpPr>
          <p:cNvPr id="418822" name="矩形 418821"/>
          <p:cNvSpPr/>
          <p:nvPr/>
        </p:nvSpPr>
        <p:spPr>
          <a:xfrm>
            <a:off x="1676393" y="4125043"/>
            <a:ext cx="6433482" cy="1091565"/>
          </a:xfrm>
          <a:prstGeom prst="rect">
            <a:avLst/>
          </a:prstGeom>
          <a:noFill/>
          <a:ln w="9525">
            <a:noFill/>
            <a:miter/>
          </a:ln>
        </p:spPr>
        <p:txBody>
          <a:bodyPr anchor="ctr">
            <a:spAutoFit/>
          </a:bodyPr>
          <a:p>
            <a:pPr lvl="0" latinLnBrk="0">
              <a:lnSpc>
                <a:spcPct val="150000"/>
              </a:lnSpc>
            </a:pPr>
            <a:r>
              <a:rPr lang="zh-CN" altLang="en-US" sz="1460" dirty="0">
                <a:latin typeface="Arial Black" panose="020B0A04020102020204" pitchFamily="34" charset="0"/>
                <a:ea typeface="仿宋_GB2312" panose="02010609030101010101" pitchFamily="49" charset="-122"/>
              </a:rPr>
              <a:t>      全文搜索引擎因为依靠软件进行，所以</a:t>
            </a:r>
            <a:r>
              <a:rPr lang="zh-CN" altLang="en-US" sz="1460" b="1" dirty="0">
                <a:latin typeface="Arial Black" panose="020B0A04020102020204" pitchFamily="34" charset="0"/>
                <a:ea typeface="仿宋_GB2312" panose="02010609030101010101" pitchFamily="49" charset="-122"/>
              </a:rPr>
              <a:t>数据库的容量非常庞大</a:t>
            </a:r>
            <a:r>
              <a:rPr lang="zh-CN" altLang="en-US" sz="1460" dirty="0">
                <a:latin typeface="Arial Black" panose="020B0A04020102020204" pitchFamily="34" charset="0"/>
                <a:ea typeface="仿宋_GB2312" panose="02010609030101010101" pitchFamily="49" charset="-122"/>
              </a:rPr>
              <a:t>，但是，它的查询结果往往不够准确；分类目录依靠人工收集和整理网站，能够提供更为准确的查询结果，但</a:t>
            </a:r>
            <a:r>
              <a:rPr lang="zh-CN" altLang="en-US" sz="1460" b="1" dirty="0">
                <a:latin typeface="Arial Black" panose="020B0A04020102020204" pitchFamily="34" charset="0"/>
                <a:ea typeface="仿宋_GB2312" panose="02010609030101010101" pitchFamily="49" charset="-122"/>
              </a:rPr>
              <a:t>收集的内容却非常有限</a:t>
            </a:r>
            <a:r>
              <a:rPr lang="zh-CN" altLang="en-US" sz="1460" dirty="0">
                <a:latin typeface="仿宋_GB2312" panose="02010609030101010101" pitchFamily="49" charset="-122"/>
                <a:ea typeface="仿宋_GB2312" panose="02010609030101010101" pitchFamily="49" charset="-122"/>
              </a:rPr>
              <a:t>。</a:t>
            </a:r>
            <a:endParaRPr lang="zh-CN" altLang="en-US" sz="1460" dirty="0">
              <a:latin typeface="仿宋_GB2312" panose="02010609030101010101" pitchFamily="49" charset="-122"/>
              <a:ea typeface="仿宋_GB2312" panose="02010609030101010101" pitchFamily="49"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8819">
                                            <p:txEl>
                                              <p:charRg st="0" end="45"/>
                                            </p:txEl>
                                          </p:spTgt>
                                        </p:tgtEl>
                                        <p:attrNameLst>
                                          <p:attrName>style.visibility</p:attrName>
                                        </p:attrNameLst>
                                      </p:cBhvr>
                                      <p:to>
                                        <p:strVal val="visible"/>
                                      </p:to>
                                    </p:set>
                                    <p:anim calcmode="lin" valueType="num">
                                      <p:cBhvr additive="base">
                                        <p:cTn id="7" dur="500" fill="hold"/>
                                        <p:tgtEl>
                                          <p:spTgt spid="418819">
                                            <p:txEl>
                                              <p:charRg st="0" end="4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8819">
                                            <p:txEl>
                                              <p:charRg st="0" end="4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8819">
                                            <p:txEl>
                                              <p:charRg st="45" end="78"/>
                                            </p:txEl>
                                          </p:spTgt>
                                        </p:tgtEl>
                                        <p:attrNameLst>
                                          <p:attrName>style.visibility</p:attrName>
                                        </p:attrNameLst>
                                      </p:cBhvr>
                                      <p:to>
                                        <p:strVal val="visible"/>
                                      </p:to>
                                    </p:set>
                                    <p:anim calcmode="lin" valueType="num">
                                      <p:cBhvr additive="base">
                                        <p:cTn id="13" dur="500" fill="hold"/>
                                        <p:tgtEl>
                                          <p:spTgt spid="418819">
                                            <p:txEl>
                                              <p:charRg st="45" end="7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8819">
                                            <p:txEl>
                                              <p:charRg st="45" end="78"/>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8819">
                                            <p:txEl>
                                              <p:charRg st="78" end="86"/>
                                            </p:txEl>
                                          </p:spTgt>
                                        </p:tgtEl>
                                        <p:attrNameLst>
                                          <p:attrName>style.visibility</p:attrName>
                                        </p:attrNameLst>
                                      </p:cBhvr>
                                      <p:to>
                                        <p:strVal val="visible"/>
                                      </p:to>
                                    </p:set>
                                    <p:anim calcmode="lin" valueType="num">
                                      <p:cBhvr additive="base">
                                        <p:cTn id="19" dur="500" fill="hold"/>
                                        <p:tgtEl>
                                          <p:spTgt spid="418819">
                                            <p:txEl>
                                              <p:charRg st="78" end="8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8819">
                                            <p:txEl>
                                              <p:charRg st="78" end="8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18819">
                                            <p:txEl>
                                              <p:charRg st="86" end="94"/>
                                            </p:txEl>
                                          </p:spTgt>
                                        </p:tgtEl>
                                        <p:attrNameLst>
                                          <p:attrName>style.visibility</p:attrName>
                                        </p:attrNameLst>
                                      </p:cBhvr>
                                      <p:to>
                                        <p:strVal val="visible"/>
                                      </p:to>
                                    </p:set>
                                    <p:anim calcmode="lin" valueType="num">
                                      <p:cBhvr additive="base">
                                        <p:cTn id="25" dur="500" fill="hold"/>
                                        <p:tgtEl>
                                          <p:spTgt spid="418819">
                                            <p:txEl>
                                              <p:charRg st="86" end="9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18819">
                                            <p:txEl>
                                              <p:charRg st="86" end="9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18822"/>
                                        </p:tgtEl>
                                        <p:attrNameLst>
                                          <p:attrName>style.visibility</p:attrName>
                                        </p:attrNameLst>
                                      </p:cBhvr>
                                      <p:to>
                                        <p:strVal val="visible"/>
                                      </p:to>
                                    </p:set>
                                    <p:anim calcmode="lin" valueType="num">
                                      <p:cBhvr additive="base">
                                        <p:cTn id="31" dur="500" fill="hold"/>
                                        <p:tgtEl>
                                          <p:spTgt spid="418822"/>
                                        </p:tgtEl>
                                        <p:attrNameLst>
                                          <p:attrName>ppt_x</p:attrName>
                                        </p:attrNameLst>
                                      </p:cBhvr>
                                      <p:tavLst>
                                        <p:tav tm="0">
                                          <p:val>
                                            <p:strVal val="#ppt_x"/>
                                          </p:val>
                                        </p:tav>
                                        <p:tav tm="100000">
                                          <p:val>
                                            <p:strVal val="#ppt_x"/>
                                          </p:val>
                                        </p:tav>
                                      </p:tavLst>
                                    </p:anim>
                                    <p:anim calcmode="lin" valueType="num">
                                      <p:cBhvr additive="base">
                                        <p:cTn id="32" dur="500" fill="hold"/>
                                        <p:tgtEl>
                                          <p:spTgt spid="4188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19" grpId="0" build="p"/>
      <p:bldP spid="4188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42" name="标题 471041"/>
          <p:cNvSpPr>
            <a:spLocks noGrp="1"/>
          </p:cNvSpPr>
          <p:nvPr>
            <p:ph type="title"/>
          </p:nvPr>
        </p:nvSpPr>
        <p:spPr>
          <a:xfrm>
            <a:off x="1237952" y="1440545"/>
            <a:ext cx="3801544" cy="611239"/>
          </a:xfrm>
        </p:spPr>
        <p:txBody>
          <a:bodyPr anchor="ctr"/>
          <a:p>
            <a:r>
              <a:rPr lang="zh-CN" altLang="en-US" sz="2435" b="1" dirty="0">
                <a:solidFill>
                  <a:schemeClr val="tx1"/>
                </a:solidFill>
                <a:latin typeface="楷体_GB2312" panose="02010609030101010101" pitchFamily="49" charset="-122"/>
                <a:ea typeface="楷体_GB2312" panose="02010609030101010101" pitchFamily="49" charset="-122"/>
              </a:rPr>
              <a:t>分类型搜索引擎</a:t>
            </a:r>
            <a:endParaRPr lang="zh-CN" altLang="en-US" sz="2435" b="1" dirty="0">
              <a:solidFill>
                <a:schemeClr val="tx1"/>
              </a:solidFill>
              <a:latin typeface="楷体_GB2312" panose="02010609030101010101" pitchFamily="49" charset="-122"/>
              <a:ea typeface="楷体_GB2312" panose="02010609030101010101" pitchFamily="49" charset="-122"/>
            </a:endParaRPr>
          </a:p>
        </p:txBody>
      </p:sp>
      <p:sp>
        <p:nvSpPr>
          <p:cNvPr id="471044" name="矩形 471043"/>
          <p:cNvSpPr/>
          <p:nvPr/>
        </p:nvSpPr>
        <p:spPr>
          <a:xfrm>
            <a:off x="1441698" y="3429005"/>
            <a:ext cx="3685486" cy="2193925"/>
          </a:xfrm>
          <a:prstGeom prst="rect">
            <a:avLst/>
          </a:prstGeom>
          <a:noFill/>
          <a:ln w="9525">
            <a:noFill/>
            <a:miter/>
          </a:ln>
        </p:spPr>
        <p:txBody>
          <a:bodyPr>
            <a:spAutoFit/>
          </a:bodyPr>
          <a:p>
            <a:pPr lvl="0" latinLnBrk="0">
              <a:lnSpc>
                <a:spcPct val="135000"/>
              </a:lnSpc>
              <a:buClr>
                <a:srgbClr val="000000"/>
              </a:buClr>
            </a:pP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 </a:t>
            </a:r>
            <a:r>
              <a:rPr lang="zh-CN" altLang="en-US" sz="1460" b="1" dirty="0">
                <a:effectLst>
                  <a:outerShdw blurRad="38100" dist="38100" dir="2700000">
                    <a:srgbClr val="C0C0C0"/>
                  </a:outerShdw>
                </a:effectLst>
                <a:latin typeface="楷体_GB2312" panose="02010609030101010101" pitchFamily="49" charset="-122"/>
                <a:ea typeface="楷体_GB2312" panose="02010609030101010101" pitchFamily="49" charset="-122"/>
              </a:rPr>
              <a:t>优点：</a:t>
            </a:r>
            <a:r>
              <a:rPr lang="zh-CN" altLang="en-US" sz="1460" dirty="0">
                <a:effectLst>
                  <a:outerShdw blurRad="38100" dist="38100" dir="2700000">
                    <a:srgbClr val="C0C0C0"/>
                  </a:outerShdw>
                </a:effectLst>
                <a:latin typeface="楷体_GB2312" panose="02010609030101010101" pitchFamily="49" charset="-122"/>
                <a:ea typeface="楷体_GB2312" panose="02010609030101010101" pitchFamily="49" charset="-122"/>
              </a:rPr>
              <a:t>使用户清晰方便地查找到某一大类信息，尤其适合那些希望了解某一范围内信息，并不严格限于查询关键字的用户。</a:t>
            </a:r>
            <a:endParaRPr lang="zh-CN" altLang="en-US" sz="1460" dirty="0">
              <a:effectLst>
                <a:outerShdw blurRad="38100" dist="38100" dir="2700000">
                  <a:srgbClr val="C0C0C0"/>
                </a:outerShdw>
              </a:effectLst>
              <a:latin typeface="楷体_GB2312" panose="02010609030101010101" pitchFamily="49" charset="-122"/>
              <a:ea typeface="楷体_GB2312" panose="02010609030101010101" pitchFamily="49" charset="-122"/>
            </a:endParaRPr>
          </a:p>
          <a:p>
            <a:pPr lvl="0" latinLnBrk="0">
              <a:lnSpc>
                <a:spcPct val="135000"/>
              </a:lnSpc>
              <a:buClr>
                <a:srgbClr val="000000"/>
              </a:buClr>
            </a:pPr>
            <a:r>
              <a:rPr lang="zh-CN" altLang="en-US" sz="1460" b="1" dirty="0">
                <a:effectLst>
                  <a:outerShdw blurRad="38100" dist="38100" dir="2700000">
                    <a:srgbClr val="C0C0C0"/>
                  </a:outerShdw>
                </a:effectLst>
                <a:latin typeface="楷体_GB2312" panose="02010609030101010101" pitchFamily="49" charset="-122"/>
                <a:ea typeface="楷体_GB2312" panose="02010609030101010101" pitchFamily="49" charset="-122"/>
              </a:rPr>
              <a:t>缺点：</a:t>
            </a:r>
            <a:r>
              <a:rPr lang="zh-CN" altLang="en-US" sz="1460" dirty="0">
                <a:effectLst>
                  <a:outerShdw blurRad="38100" dist="38100" dir="2700000">
                    <a:srgbClr val="C0C0C0"/>
                  </a:outerShdw>
                </a:effectLst>
                <a:latin typeface="楷体_GB2312" panose="02010609030101010101" pitchFamily="49" charset="-122"/>
                <a:ea typeface="楷体_GB2312" panose="02010609030101010101" pitchFamily="49" charset="-122"/>
              </a:rPr>
              <a:t>搜索范围较全文搜索引擎要小许多，尤其是当用户选择类型不当时，可能遗漏某些重要的信息源。代表性的目录式分类搜索引擎是</a:t>
            </a:r>
            <a:r>
              <a:rPr lang="en-US" altLang="zh-CN" sz="1460">
                <a:effectLst>
                  <a:outerShdw blurRad="38100" dist="38100" dir="2700000">
                    <a:srgbClr val="C0C0C0"/>
                  </a:outerShdw>
                </a:effectLst>
                <a:latin typeface="楷体_GB2312" panose="02010609030101010101" pitchFamily="49" charset="-122"/>
                <a:ea typeface="楷体_GB2312" panose="02010609030101010101" pitchFamily="49" charset="-122"/>
              </a:rPr>
              <a:t>Yahoo</a:t>
            </a:r>
            <a:r>
              <a:rPr lang="zh-CN" altLang="en-US" sz="1460" dirty="0">
                <a:effectLst>
                  <a:outerShdw blurRad="38100" dist="38100" dir="2700000">
                    <a:srgbClr val="C0C0C0"/>
                  </a:outerShdw>
                </a:effectLst>
                <a:latin typeface="楷体_GB2312" panose="02010609030101010101" pitchFamily="49" charset="-122"/>
                <a:ea typeface="楷体_GB2312" panose="02010609030101010101" pitchFamily="49" charset="-122"/>
              </a:rPr>
              <a:t>、搜狐、新浪网站。</a:t>
            </a:r>
            <a:endParaRPr lang="zh-CN" altLang="en-US" sz="1460" dirty="0">
              <a:effectLst>
                <a:outerShdw blurRad="38100" dist="38100" dir="2700000">
                  <a:srgbClr val="C0C0C0"/>
                </a:outerShdw>
              </a:effectLst>
              <a:latin typeface="楷体_GB2312" panose="02010609030101010101" pitchFamily="49" charset="-122"/>
              <a:ea typeface="楷体_GB2312" panose="02010609030101010101" pitchFamily="49" charset="-122"/>
            </a:endParaRPr>
          </a:p>
        </p:txBody>
      </p:sp>
      <p:pic>
        <p:nvPicPr>
          <p:cNvPr id="471045" name="内容占位符 471044"/>
          <p:cNvPicPr>
            <a:picLocks noChangeAspect="1"/>
          </p:cNvPicPr>
          <p:nvPr>
            <p:ph idx="1"/>
          </p:nvPr>
        </p:nvPicPr>
        <p:blipFill>
          <a:blip r:embed="rId1">
            <a:clrChange>
              <a:clrFrom>
                <a:srgbClr val="FEFEFE"/>
              </a:clrFrom>
              <a:clrTo>
                <a:srgbClr val="FEFEFE">
                  <a:alpha val="0"/>
                </a:srgbClr>
              </a:clrTo>
            </a:clrChange>
          </a:blip>
          <a:srcRect t="2521"/>
          <a:stretch>
            <a:fillRect/>
          </a:stretch>
        </p:blipFill>
        <p:spPr>
          <a:xfrm>
            <a:off x="5595285" y="3429005"/>
            <a:ext cx="2866632" cy="2038752"/>
          </a:xfrm>
        </p:spPr>
      </p:pic>
      <p:sp>
        <p:nvSpPr>
          <p:cNvPr id="471050" name="矩形 471049"/>
          <p:cNvSpPr/>
          <p:nvPr/>
        </p:nvSpPr>
        <p:spPr>
          <a:xfrm>
            <a:off x="1383670" y="2084022"/>
            <a:ext cx="6960900" cy="1022985"/>
          </a:xfrm>
          <a:prstGeom prst="rect">
            <a:avLst/>
          </a:prstGeom>
          <a:noFill/>
          <a:ln w="9525">
            <a:noFill/>
            <a:miter/>
          </a:ln>
        </p:spPr>
        <p:txBody>
          <a:bodyPr>
            <a:spAutoFit/>
          </a:bodyPr>
          <a:p>
            <a:pPr lvl="0" latinLnBrk="1">
              <a:lnSpc>
                <a:spcPct val="125000"/>
              </a:lnSpc>
            </a:pPr>
            <a:r>
              <a:rPr lang="zh-CN" altLang="en-US" sz="1460" dirty="0">
                <a:effectLst>
                  <a:outerShdw blurRad="38100" dist="38100" dir="2700000">
                    <a:srgbClr val="C0C0C0"/>
                  </a:outerShdw>
                </a:effectLst>
                <a:latin typeface="Gulim" panose="020B0600000101010101" pitchFamily="34" charset="-127"/>
                <a:ea typeface="宋体" panose="02010600030101010101" pitchFamily="2" charset="-122"/>
              </a:rPr>
              <a:t>    </a:t>
            </a:r>
            <a:r>
              <a:rPr lang="zh-CN" altLang="en-US" sz="1625" dirty="0">
                <a:effectLst>
                  <a:outerShdw blurRad="38100" dist="38100" dir="2700000">
                    <a:srgbClr val="C0C0C0"/>
                  </a:outerShdw>
                </a:effectLst>
                <a:latin typeface="宋体" panose="02010600030101010101" pitchFamily="2" charset="-122"/>
                <a:ea typeface="宋体" panose="02010600030101010101" pitchFamily="2" charset="-122"/>
              </a:rPr>
              <a:t>用户通过浏览目录来寻找所需信息。分类一般按主题分类，并辅之以年代、地区等分类。网站多以此方式组织。如：新浪</a:t>
            </a:r>
            <a:r>
              <a:rPr lang="en-US" altLang="zh-CN" sz="1625">
                <a:effectLst>
                  <a:outerShdw blurRad="38100" dist="38100" dir="2700000">
                    <a:srgbClr val="C0C0C0"/>
                  </a:outerShdw>
                </a:effectLst>
                <a:latin typeface="宋体" panose="02010600030101010101" pitchFamily="2" charset="-122"/>
                <a:ea typeface="宋体" panose="02010600030101010101" pitchFamily="2" charset="-122"/>
              </a:rPr>
              <a:t>&gt;</a:t>
            </a:r>
            <a:r>
              <a:rPr lang="zh-CN" altLang="en-US" sz="1625" dirty="0">
                <a:effectLst>
                  <a:outerShdw blurRad="38100" dist="38100" dir="2700000">
                    <a:srgbClr val="C0C0C0"/>
                  </a:outerShdw>
                </a:effectLst>
                <a:latin typeface="宋体" panose="02010600030101010101" pitchFamily="2" charset="-122"/>
                <a:ea typeface="宋体" panose="02010600030101010101" pitchFamily="2" charset="-122"/>
              </a:rPr>
              <a:t>分类目录</a:t>
            </a:r>
            <a:r>
              <a:rPr lang="en-US" altLang="zh-CN" sz="1625">
                <a:effectLst>
                  <a:outerShdw blurRad="38100" dist="38100" dir="2700000">
                    <a:srgbClr val="C0C0C0"/>
                  </a:outerShdw>
                </a:effectLst>
                <a:latin typeface="宋体" panose="02010600030101010101" pitchFamily="2" charset="-122"/>
                <a:ea typeface="宋体" panose="02010600030101010101" pitchFamily="2" charset="-122"/>
              </a:rPr>
              <a:t>&gt;</a:t>
            </a:r>
            <a:r>
              <a:rPr lang="zh-CN" altLang="en-US" sz="1625" dirty="0">
                <a:effectLst>
                  <a:outerShdw blurRad="38100" dist="38100" dir="2700000">
                    <a:srgbClr val="C0C0C0"/>
                  </a:outerShdw>
                </a:effectLst>
                <a:latin typeface="宋体" panose="02010600030101010101" pitchFamily="2" charset="-122"/>
                <a:ea typeface="宋体" panose="02010600030101010101" pitchFamily="2" charset="-122"/>
              </a:rPr>
              <a:t>计算机与互联网</a:t>
            </a:r>
            <a:r>
              <a:rPr lang="en-US" altLang="zh-CN" sz="1625">
                <a:effectLst>
                  <a:outerShdw blurRad="38100" dist="38100" dir="2700000">
                    <a:srgbClr val="C0C0C0"/>
                  </a:outerShdw>
                </a:effectLst>
                <a:latin typeface="宋体" panose="02010600030101010101" pitchFamily="2" charset="-122"/>
                <a:ea typeface="宋体" panose="02010600030101010101" pitchFamily="2" charset="-122"/>
              </a:rPr>
              <a:t>&gt; </a:t>
            </a:r>
            <a:r>
              <a:rPr lang="zh-CN" altLang="en-US" sz="1625" dirty="0">
                <a:effectLst>
                  <a:outerShdw blurRad="38100" dist="38100" dir="2700000">
                    <a:srgbClr val="C0C0C0"/>
                  </a:outerShdw>
                </a:effectLst>
                <a:latin typeface="宋体" panose="02010600030101010101" pitchFamily="2" charset="-122"/>
                <a:ea typeface="宋体" panose="02010600030101010101" pitchFamily="2" charset="-122"/>
              </a:rPr>
              <a:t>硬件</a:t>
            </a:r>
            <a:r>
              <a:rPr lang="en-US" altLang="zh-CN" sz="1625">
                <a:effectLst>
                  <a:outerShdw blurRad="38100" dist="38100" dir="2700000">
                    <a:srgbClr val="C0C0C0"/>
                  </a:outerShdw>
                </a:effectLst>
                <a:latin typeface="宋体" panose="02010600030101010101" pitchFamily="2" charset="-122"/>
                <a:ea typeface="宋体" panose="02010600030101010101" pitchFamily="2" charset="-122"/>
              </a:rPr>
              <a:t>&gt;</a:t>
            </a:r>
            <a:r>
              <a:rPr lang="zh-CN" altLang="en-US" sz="1625" dirty="0">
                <a:effectLst>
                  <a:outerShdw blurRad="38100" dist="38100" dir="2700000">
                    <a:srgbClr val="C0C0C0"/>
                  </a:outerShdw>
                </a:effectLst>
                <a:latin typeface="宋体" panose="02010600030101010101" pitchFamily="2" charset="-122"/>
                <a:ea typeface="宋体" panose="02010600030101010101" pitchFamily="2" charset="-122"/>
              </a:rPr>
              <a:t>行情报价。</a:t>
            </a:r>
            <a:endParaRPr lang="zh-CN" altLang="en-US" sz="1625" dirty="0">
              <a:effectLst>
                <a:outerShdw blurRad="38100" dist="38100" dir="2700000">
                  <a:srgbClr val="C0C0C0"/>
                </a:outerShdw>
              </a:effectLst>
              <a:latin typeface="宋体" panose="02010600030101010101" pitchFamily="2" charset="-122"/>
              <a:ea typeface="宋体" panose="0201060003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2"/>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1050"/>
                                        </p:tgtEl>
                                        <p:attrNameLst>
                                          <p:attrName>style.visibility</p:attrName>
                                        </p:attrNameLst>
                                      </p:cBhvr>
                                      <p:to>
                                        <p:strVal val="visible"/>
                                      </p:to>
                                    </p:set>
                                    <p:anim calcmode="lin" valueType="num">
                                      <p:cBhvr additive="base">
                                        <p:cTn id="7" dur="500" fill="hold"/>
                                        <p:tgtEl>
                                          <p:spTgt spid="471050"/>
                                        </p:tgtEl>
                                        <p:attrNameLst>
                                          <p:attrName>ppt_x</p:attrName>
                                        </p:attrNameLst>
                                      </p:cBhvr>
                                      <p:tavLst>
                                        <p:tav tm="0">
                                          <p:val>
                                            <p:strVal val="#ppt_x"/>
                                          </p:val>
                                        </p:tav>
                                        <p:tav tm="100000">
                                          <p:val>
                                            <p:strVal val="#ppt_x"/>
                                          </p:val>
                                        </p:tav>
                                      </p:tavLst>
                                    </p:anim>
                                    <p:anim calcmode="lin" valueType="num">
                                      <p:cBhvr additive="base">
                                        <p:cTn id="8" dur="500" fill="hold"/>
                                        <p:tgtEl>
                                          <p:spTgt spid="471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471045"/>
                                        </p:tgtEl>
                                        <p:attrNameLst>
                                          <p:attrName>style.visibility</p:attrName>
                                        </p:attrNameLst>
                                      </p:cBhvr>
                                      <p:to>
                                        <p:strVal val="visible"/>
                                      </p:to>
                                    </p:set>
                                    <p:animEffect transition="in" filter="box(in)">
                                      <p:cBhvr>
                                        <p:cTn id="13" dur="500"/>
                                        <p:tgtEl>
                                          <p:spTgt spid="471045"/>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471044"/>
                                        </p:tgtEl>
                                        <p:attrNameLst>
                                          <p:attrName>style.visibility</p:attrName>
                                        </p:attrNameLst>
                                      </p:cBhvr>
                                      <p:to>
                                        <p:strVal val="visible"/>
                                      </p:to>
                                    </p:set>
                                    <p:animEffect transition="in" filter="diamond(in)">
                                      <p:cBhvr>
                                        <p:cTn id="18" dur="500"/>
                                        <p:tgtEl>
                                          <p:spTgt spid="471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44" grpId="0"/>
      <p:bldP spid="4710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0018" name="标题 470017"/>
          <p:cNvSpPr>
            <a:spLocks noGrp="1"/>
          </p:cNvSpPr>
          <p:nvPr>
            <p:ph type="title"/>
          </p:nvPr>
        </p:nvSpPr>
        <p:spPr>
          <a:xfrm>
            <a:off x="1441698" y="1615921"/>
            <a:ext cx="2807314" cy="611239"/>
          </a:xfrm>
        </p:spPr>
        <p:txBody>
          <a:bodyPr anchor="ctr"/>
          <a:p>
            <a:r>
              <a:rPr lang="zh-CN" altLang="en-US" sz="2435" b="1" dirty="0">
                <a:solidFill>
                  <a:schemeClr val="tx1"/>
                </a:solidFill>
                <a:latin typeface="楷体_GB2312" panose="02010609030101010101" pitchFamily="49" charset="-122"/>
                <a:ea typeface="楷体_GB2312" panose="02010609030101010101" pitchFamily="49" charset="-122"/>
              </a:rPr>
              <a:t>主题型搜索引擎</a:t>
            </a:r>
            <a:endParaRPr lang="zh-CN" altLang="en-US" sz="2435" b="1" dirty="0">
              <a:solidFill>
                <a:schemeClr val="tx1"/>
              </a:solidFill>
              <a:latin typeface="楷体_GB2312" panose="02010609030101010101" pitchFamily="49" charset="-122"/>
              <a:ea typeface="楷体_GB2312" panose="02010609030101010101" pitchFamily="49" charset="-122"/>
            </a:endParaRPr>
          </a:p>
        </p:txBody>
      </p:sp>
      <p:sp>
        <p:nvSpPr>
          <p:cNvPr id="470021" name="矩形 470020"/>
          <p:cNvSpPr/>
          <p:nvPr/>
        </p:nvSpPr>
        <p:spPr>
          <a:xfrm>
            <a:off x="1676393" y="2727499"/>
            <a:ext cx="6491510" cy="2611755"/>
          </a:xfrm>
          <a:prstGeom prst="rect">
            <a:avLst/>
          </a:prstGeom>
          <a:noFill/>
          <a:ln w="9525">
            <a:noFill/>
            <a:miter/>
          </a:ln>
        </p:spPr>
        <p:txBody>
          <a:bodyPr>
            <a:spAutoFit/>
          </a:bodyPr>
          <a:p>
            <a:pPr lvl="0" latinLnBrk="0">
              <a:lnSpc>
                <a:spcPct val="145000"/>
              </a:lnSpc>
              <a:buClr>
                <a:srgbClr val="000000"/>
              </a:buClr>
            </a:pPr>
            <a:r>
              <a:rPr lang="zh-CN" altLang="en-US" sz="1460" dirty="0">
                <a:latin typeface="Arial Black" panose="020B0A04020102020204" pitchFamily="34" charset="0"/>
                <a:ea typeface="仿宋_GB2312" panose="02010609030101010101" pitchFamily="49" charset="-122"/>
              </a:rPr>
              <a:t>     </a:t>
            </a:r>
            <a:r>
              <a:rPr lang="zh-CN" altLang="en-US" sz="1625" dirty="0">
                <a:latin typeface="Arial Black" panose="020B0A04020102020204" pitchFamily="34" charset="0"/>
                <a:ea typeface="仿宋_GB2312" panose="02010609030101010101" pitchFamily="49" charset="-122"/>
              </a:rPr>
              <a:t>主题型搜索引擎将不断收集到的网上页面及地址信息以数据库的形式组织存贮。查询时用户向其提问框中输入关键词，搜索引擎便会从数据库中检索与之相匹配的相关记录，按一定的排序返回给用户。</a:t>
            </a:r>
            <a:endParaRPr lang="zh-CN" altLang="en-US" sz="1625" dirty="0">
              <a:latin typeface="Arial Black" panose="020B0A04020102020204" pitchFamily="34" charset="0"/>
              <a:ea typeface="仿宋_GB2312" panose="02010609030101010101" pitchFamily="49" charset="-122"/>
            </a:endParaRPr>
          </a:p>
          <a:p>
            <a:pPr lvl="0" latinLnBrk="0">
              <a:lnSpc>
                <a:spcPct val="145000"/>
              </a:lnSpc>
              <a:buClr>
                <a:srgbClr val="000000"/>
              </a:buClr>
            </a:pPr>
            <a:endParaRPr lang="zh-CN" altLang="en-US" sz="1625" dirty="0">
              <a:latin typeface="Arial Black" panose="020B0A04020102020204" pitchFamily="34" charset="0"/>
              <a:ea typeface="仿宋_GB2312" panose="02010609030101010101" pitchFamily="49" charset="-122"/>
            </a:endParaRPr>
          </a:p>
          <a:p>
            <a:pPr lvl="0" latinLnBrk="0">
              <a:lnSpc>
                <a:spcPct val="145000"/>
              </a:lnSpc>
              <a:buClr>
                <a:srgbClr val="000000"/>
              </a:buClr>
            </a:pPr>
            <a:r>
              <a:rPr lang="zh-CN" altLang="en-US" sz="1625" b="1" dirty="0">
                <a:latin typeface="Arial Black" panose="020B0A04020102020204" pitchFamily="34" charset="0"/>
                <a:ea typeface="仿宋_GB2312" panose="02010609030101010101" pitchFamily="49" charset="-122"/>
              </a:rPr>
              <a:t>优点：</a:t>
            </a:r>
            <a:r>
              <a:rPr lang="zh-CN" altLang="en-US" sz="1625" dirty="0">
                <a:latin typeface="Arial Black" panose="020B0A04020102020204" pitchFamily="34" charset="0"/>
                <a:ea typeface="仿宋_GB2312" panose="02010609030101010101" pitchFamily="49" charset="-122"/>
              </a:rPr>
              <a:t>是查询全面、充分，用户能够对各网站的每篇文章中的每个词进行搜索，检索直接、方便，而且可使用布尔逻辑检索、短语检索等高级功能。</a:t>
            </a:r>
            <a:endParaRPr lang="zh-CN" altLang="en-US" sz="1625" dirty="0">
              <a:latin typeface="Arial Black" panose="020B0A04020102020204" pitchFamily="34" charset="0"/>
              <a:ea typeface="仿宋_GB2312" panose="02010609030101010101" pitchFamily="49"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标题 9"/>
          <p:cNvSpPr>
            <a:spLocks noGrp="1"/>
          </p:cNvSpPr>
          <p:nvPr>
            <p:ph type="title"/>
            <p:custDataLst>
              <p:tags r:id="rId1"/>
            </p:custDataLst>
          </p:nvPr>
        </p:nvSpPr>
        <p:spPr/>
        <p:txBody>
          <a:bodyPr/>
          <a:p>
            <a:r>
              <a:rPr lang="zh-CN" altLang="en-US" dirty="0"/>
              <a:t>主题搜索引擎运算符号</a:t>
            </a:r>
            <a:endParaRPr lang="zh-CN" altLang="en-US" dirty="0"/>
          </a:p>
        </p:txBody>
      </p:sp>
      <p:sp>
        <p:nvSpPr>
          <p:cNvPr id="11" name="内容占位符 10"/>
          <p:cNvSpPr>
            <a:spLocks noGrp="1"/>
          </p:cNvSpPr>
          <p:nvPr>
            <p:ph idx="1"/>
            <p:custDataLst>
              <p:tags r:id="rId2"/>
            </p:custDataLst>
          </p:nvPr>
        </p:nvSpPr>
        <p:spPr/>
        <p:txBody>
          <a:bodyPr>
            <a:normAutofit/>
          </a:bodyPr>
          <a:p>
            <a:pPr>
              <a:lnSpc>
                <a:spcPct val="125000"/>
              </a:lnSpc>
              <a:buClr>
                <a:srgbClr val="E63512"/>
              </a:buClr>
              <a:buFont typeface="Wingdings" panose="05000000000000000000" pitchFamily="2" charset="2"/>
              <a:buChar char="p"/>
            </a:pPr>
            <a:r>
              <a:rPr lang="zh-CN" altLang="en-US" sz="1800" dirty="0"/>
              <a:t>搜索引擎基本上都支持“与”、“或”、“非”、括号或引号等逻辑运算符号，</a:t>
            </a:r>
            <a:endParaRPr lang="zh-CN" altLang="en-US" sz="1800" dirty="0"/>
          </a:p>
          <a:p>
            <a:pPr>
              <a:lnSpc>
                <a:spcPct val="125000"/>
              </a:lnSpc>
              <a:buClr>
                <a:srgbClr val="E63512"/>
              </a:buClr>
              <a:buFont typeface="Wingdings" panose="05000000000000000000" pitchFamily="2" charset="2"/>
              <a:buChar char="p"/>
            </a:pPr>
            <a:r>
              <a:rPr lang="zh-CN" altLang="en-US" sz="1800" dirty="0"/>
              <a:t>不同的搜索引擎使用的逻辑符不完全相同，</a:t>
            </a:r>
            <a:endParaRPr lang="zh-CN" altLang="en-US" sz="1800" dirty="0"/>
          </a:p>
          <a:p>
            <a:pPr>
              <a:lnSpc>
                <a:spcPct val="125000"/>
              </a:lnSpc>
              <a:buClr>
                <a:srgbClr val="E63512"/>
              </a:buClr>
              <a:buFont typeface="Wingdings" panose="05000000000000000000" pitchFamily="2" charset="2"/>
              <a:buChar char="p"/>
            </a:pPr>
            <a:r>
              <a:rPr lang="zh-CN" altLang="en-US" sz="1800" dirty="0"/>
              <a:t>常见的有“</a:t>
            </a:r>
            <a:r>
              <a:rPr lang="en-US" altLang="zh-CN" sz="1800"/>
              <a:t>AND”</a:t>
            </a:r>
            <a:r>
              <a:rPr lang="zh-CN" altLang="en-US" sz="1800" dirty="0"/>
              <a:t>、“</a:t>
            </a:r>
            <a:r>
              <a:rPr lang="en-US" altLang="zh-CN" sz="1800"/>
              <a:t>OR”</a:t>
            </a:r>
            <a:r>
              <a:rPr lang="zh-CN" altLang="en-US" sz="1800" dirty="0"/>
              <a:t>、“</a:t>
            </a:r>
            <a:r>
              <a:rPr lang="en-US" altLang="zh-CN" sz="1800"/>
              <a:t>NOT” </a:t>
            </a:r>
            <a:r>
              <a:rPr lang="zh-CN" altLang="en-US" sz="1800" dirty="0"/>
              <a:t>以及“</a:t>
            </a:r>
            <a:r>
              <a:rPr lang="en-US" altLang="zh-CN" sz="1800"/>
              <a:t>+”</a:t>
            </a:r>
            <a:r>
              <a:rPr lang="zh-CN" altLang="en-US" sz="1800" dirty="0"/>
              <a:t>、“</a:t>
            </a:r>
            <a:r>
              <a:rPr lang="en-US" altLang="zh-CN" sz="1800"/>
              <a:t>-”</a:t>
            </a:r>
            <a:r>
              <a:rPr lang="zh-CN" altLang="en-US" sz="1800" dirty="0"/>
              <a:t>、“</a:t>
            </a:r>
            <a:r>
              <a:rPr lang="en-US" altLang="zh-CN" sz="1800"/>
              <a:t>&amp;”</a:t>
            </a:r>
            <a:r>
              <a:rPr lang="zh-CN" altLang="en-US" sz="1800" dirty="0"/>
              <a:t>、“</a:t>
            </a:r>
            <a:r>
              <a:rPr lang="en-US" altLang="zh-CN" sz="1800"/>
              <a:t>^”</a:t>
            </a:r>
            <a:r>
              <a:rPr lang="zh-CN" altLang="en-US" sz="1800" dirty="0"/>
              <a:t>等逻辑符号</a:t>
            </a:r>
            <a:endParaRPr lang="zh-CN" altLang="en-US" sz="1800" dirty="0"/>
          </a:p>
          <a:p>
            <a:pPr>
              <a:lnSpc>
                <a:spcPct val="125000"/>
              </a:lnSpc>
              <a:buClr>
                <a:srgbClr val="E63512"/>
              </a:buClr>
              <a:buFont typeface="Wingdings" panose="05000000000000000000" pitchFamily="2" charset="2"/>
              <a:buChar char="p"/>
            </a:pPr>
            <a:r>
              <a:rPr lang="en-US" altLang="zh-CN" sz="1800"/>
              <a:t>“AND”</a:t>
            </a:r>
            <a:r>
              <a:rPr lang="zh-CN" altLang="en-US" sz="1800" dirty="0"/>
              <a:t>在中文搜索引擎都可以用空格代替；</a:t>
            </a:r>
            <a:endParaRPr lang="zh-CN" altLang="en-US" sz="1800" dirty="0"/>
          </a:p>
          <a:p>
            <a:pPr>
              <a:lnSpc>
                <a:spcPct val="125000"/>
              </a:lnSpc>
              <a:buClr>
                <a:srgbClr val="E63512"/>
              </a:buClr>
              <a:buFont typeface="Wingdings" panose="05000000000000000000" pitchFamily="2" charset="2"/>
              <a:buChar char="p"/>
            </a:pPr>
            <a:r>
              <a:rPr lang="zh-CN" altLang="en-US" sz="1800" dirty="0"/>
              <a:t>“</a:t>
            </a:r>
            <a:r>
              <a:rPr lang="en-US" altLang="zh-CN" sz="1800"/>
              <a:t>NOT”</a:t>
            </a:r>
            <a:r>
              <a:rPr lang="zh-CN" altLang="en-US" sz="1800" dirty="0"/>
              <a:t>有时可以用减号代替，格式如“关键词</a:t>
            </a:r>
            <a:r>
              <a:rPr lang="en-US" altLang="zh-CN" sz="1800"/>
              <a:t>A-</a:t>
            </a:r>
            <a:r>
              <a:rPr lang="zh-CN" altLang="en-US" sz="1800" dirty="0"/>
              <a:t>关键词</a:t>
            </a:r>
            <a:r>
              <a:rPr lang="en-US" altLang="zh-CN" sz="1800"/>
              <a:t>B”</a:t>
            </a:r>
            <a:r>
              <a:rPr lang="zh-CN" altLang="en-US" sz="1800" dirty="0"/>
              <a:t>，减号前面要有空格。</a:t>
            </a:r>
            <a:endParaRPr lang="zh-CN" altLang="en-US" sz="1800" dirty="0"/>
          </a:p>
          <a:p>
            <a:pPr>
              <a:lnSpc>
                <a:spcPct val="125000"/>
              </a:lnSpc>
              <a:buClr>
                <a:srgbClr val="E63512"/>
              </a:buClr>
              <a:buFont typeface="Wingdings" panose="05000000000000000000" pitchFamily="2" charset="2"/>
              <a:buChar char="p"/>
            </a:pPr>
            <a:r>
              <a:rPr lang="zh-CN" altLang="en-US" sz="1800" dirty="0"/>
              <a:t>“</a:t>
            </a:r>
            <a:r>
              <a:rPr lang="en-US" altLang="zh-CN" sz="1800"/>
              <a:t>OR”</a:t>
            </a:r>
            <a:r>
              <a:rPr lang="zh-CN" altLang="en-US" sz="1800" dirty="0"/>
              <a:t>有时用“</a:t>
            </a:r>
            <a:r>
              <a:rPr lang="en-US" altLang="zh-CN" sz="1800"/>
              <a:t>|”</a:t>
            </a:r>
            <a:r>
              <a:rPr lang="zh-CN" altLang="en-US" sz="1800" dirty="0"/>
              <a:t>表示，例如在百度搜索引擎的格式是“关键词</a:t>
            </a:r>
            <a:r>
              <a:rPr lang="en-US" altLang="zh-CN" sz="1800"/>
              <a:t>A | </a:t>
            </a:r>
            <a:r>
              <a:rPr lang="zh-CN" altLang="en-US" sz="1800" dirty="0"/>
              <a:t>关键词</a:t>
            </a:r>
            <a:r>
              <a:rPr lang="en-US" altLang="zh-CN" sz="1800"/>
              <a:t>B”</a:t>
            </a:r>
            <a:r>
              <a:rPr lang="zh-CN" altLang="en-US" sz="1800" dirty="0"/>
              <a:t>。</a:t>
            </a:r>
            <a:endParaRPr lang="zh-CN" altLang="en-US" sz="1800" dirty="0"/>
          </a:p>
          <a:p>
            <a:pPr>
              <a:lnSpc>
                <a:spcPct val="125000"/>
              </a:lnSpc>
              <a:buClr>
                <a:srgbClr val="E63512"/>
              </a:buClr>
              <a:buFont typeface="Wingdings" panose="05000000000000000000" pitchFamily="2" charset="2"/>
              <a:buChar char="p"/>
            </a:pPr>
            <a:r>
              <a:rPr lang="en-US" altLang="zh-CN" sz="1800"/>
              <a:t>Google</a:t>
            </a:r>
            <a:r>
              <a:rPr lang="zh-CN" altLang="en-US" sz="1800" dirty="0"/>
              <a:t>直接用“</a:t>
            </a:r>
            <a:r>
              <a:rPr lang="en-US" altLang="zh-CN" sz="1800"/>
              <a:t>OR”</a:t>
            </a:r>
            <a:r>
              <a:rPr lang="zh-CN" altLang="en-US" sz="1800" dirty="0"/>
              <a:t>表示，格式是“关键词</a:t>
            </a:r>
            <a:r>
              <a:rPr lang="en-US" altLang="zh-CN" sz="1800"/>
              <a:t>A  OR </a:t>
            </a:r>
            <a:r>
              <a:rPr lang="zh-CN" altLang="en-US" sz="1800" dirty="0"/>
              <a:t>关键词</a:t>
            </a:r>
            <a:r>
              <a:rPr lang="en-US" altLang="zh-CN" sz="1800"/>
              <a:t>B”</a:t>
            </a:r>
            <a:r>
              <a:rPr lang="zh-CN" altLang="en-US" sz="1800" dirty="0"/>
              <a:t>。</a:t>
            </a:r>
            <a:endParaRPr lang="zh-CN" altLang="en-US" sz="1800" dirty="0"/>
          </a:p>
        </p:txBody>
      </p:sp>
      <p:sp>
        <p:nvSpPr>
          <p:cNvPr id="9" name="灯片编号占位符 8"/>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3"/>
    </p:custDataLst>
  </p:cSld>
  <p:clrMapOvr>
    <a:masterClrMapping/>
  </p:clrMapOvr>
  <p:transition advClick="0" advTm="3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7188" name="矩形 477187"/>
          <p:cNvSpPr/>
          <p:nvPr/>
        </p:nvSpPr>
        <p:spPr>
          <a:xfrm>
            <a:off x="3138724" y="2727499"/>
            <a:ext cx="4445021" cy="2709545"/>
          </a:xfrm>
          <a:prstGeom prst="rect">
            <a:avLst/>
          </a:prstGeom>
          <a:noFill/>
          <a:ln w="9525">
            <a:noFill/>
            <a:miter/>
          </a:ln>
        </p:spPr>
        <p:txBody>
          <a:bodyPr>
            <a:spAutoFit/>
          </a:bodyPr>
          <a:p>
            <a:pPr lvl="0" latinLnBrk="0">
              <a:lnSpc>
                <a:spcPct val="145000"/>
              </a:lnSpc>
              <a:buClr>
                <a:srgbClr val="000000"/>
              </a:buClr>
            </a:pP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① </a:t>
            </a:r>
            <a:r>
              <a:rPr lang="en-US" altLang="zh-CN" sz="1460" dirty="0" err="1">
                <a:effectLst>
                  <a:outerShdw blurRad="38100" dist="38100" dir="2700000">
                    <a:srgbClr val="C0C0C0"/>
                  </a:outerShdw>
                </a:effectLst>
                <a:latin typeface="Arial Black" panose="020B0A04020102020204" pitchFamily="34" charset="0"/>
                <a:ea typeface="仿宋_GB2312" panose="02010609030101010101" pitchFamily="49" charset="-122"/>
              </a:rPr>
              <a:t>intitle</a:t>
            </a: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　网页的标题限定</a:t>
            </a:r>
            <a:endPar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45000"/>
              </a:lnSpc>
              <a:buClr>
                <a:srgbClr val="000000"/>
              </a:buClr>
            </a:pP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    </a:t>
            </a:r>
            <a:endPar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45000"/>
              </a:lnSpc>
              <a:buClr>
                <a:srgbClr val="000000"/>
              </a:buClr>
            </a:pP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② site</a:t>
            </a: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　限定在某类站点或某个网站内搜索。</a:t>
            </a:r>
            <a:endPar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45000"/>
              </a:lnSpc>
              <a:buClr>
                <a:srgbClr val="000000"/>
              </a:buClr>
            </a:pP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     </a:t>
            </a:r>
            <a:endPar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45000"/>
              </a:lnSpc>
              <a:buClr>
                <a:srgbClr val="000000"/>
              </a:buClr>
            </a:pP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③ </a:t>
            </a:r>
            <a:r>
              <a:rPr lang="en-US" altLang="zh-CN" sz="1460" dirty="0" err="1">
                <a:effectLst>
                  <a:outerShdw blurRad="38100" dist="38100" dir="2700000">
                    <a:srgbClr val="C0C0C0"/>
                  </a:outerShdw>
                </a:effectLst>
                <a:latin typeface="Arial Black" panose="020B0A04020102020204" pitchFamily="34" charset="0"/>
                <a:ea typeface="仿宋_GB2312" panose="02010609030101010101" pitchFamily="49" charset="-122"/>
              </a:rPr>
              <a:t>filetype</a:t>
            </a: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  </a:t>
            </a:r>
            <a:r>
              <a:rPr lang="zh-CN" altLang="en-US" sz="1625" dirty="0">
                <a:effectLst>
                  <a:outerShdw blurRad="38100" dist="38100" dir="2700000">
                    <a:srgbClr val="C0C0C0"/>
                  </a:outerShdw>
                </a:effectLst>
                <a:latin typeface="Arial Black" panose="020B0A04020102020204" pitchFamily="34" charset="0"/>
                <a:ea typeface="仿宋_GB2312" panose="02010609030101010101" pitchFamily="49" charset="-122"/>
              </a:rPr>
              <a:t>限定</a:t>
            </a: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文件类型。</a:t>
            </a:r>
            <a:endPar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45000"/>
              </a:lnSpc>
              <a:buClr>
                <a:srgbClr val="000000"/>
              </a:buClr>
            </a:pP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     </a:t>
            </a:r>
            <a:endPar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45000"/>
              </a:lnSpc>
              <a:buClr>
                <a:srgbClr val="000000"/>
              </a:buClr>
            </a:pP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④ </a:t>
            </a:r>
            <a:r>
              <a:rPr lang="en-US" altLang="zh-CN" sz="1460" dirty="0" err="1">
                <a:effectLst>
                  <a:outerShdw blurRad="38100" dist="38100" dir="2700000">
                    <a:srgbClr val="C0C0C0"/>
                  </a:outerShdw>
                </a:effectLst>
                <a:latin typeface="Arial Black" panose="020B0A04020102020204" pitchFamily="34" charset="0"/>
                <a:ea typeface="仿宋_GB2312" panose="02010609030101010101" pitchFamily="49" charset="-122"/>
              </a:rPr>
              <a:t>inurl</a:t>
            </a:r>
            <a:r>
              <a:rPr lang="en-US" altLang="zh-CN" sz="1460">
                <a:effectLst>
                  <a:outerShdw blurRad="38100" dist="38100" dir="2700000">
                    <a:srgbClr val="C0C0C0"/>
                  </a:outerShdw>
                </a:effectLst>
                <a:latin typeface="Arial Black" panose="020B0A04020102020204" pitchFamily="34" charset="0"/>
                <a:ea typeface="仿宋_GB2312" panose="02010609030101010101" pitchFamily="49" charset="-122"/>
              </a:rPr>
              <a:t>  </a:t>
            </a: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限定地址栏里的域名内的字符串等。</a:t>
            </a:r>
            <a:endPar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endParaRPr>
          </a:p>
          <a:p>
            <a:pPr lvl="0" latinLnBrk="0">
              <a:lnSpc>
                <a:spcPct val="145000"/>
              </a:lnSpc>
              <a:buClr>
                <a:srgbClr val="000000"/>
              </a:buClr>
            </a:pPr>
            <a:r>
              <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rPr>
              <a:t>　</a:t>
            </a:r>
            <a:endParaRPr lang="zh-CN" altLang="en-US" sz="1460" dirty="0">
              <a:effectLst>
                <a:outerShdw blurRad="38100" dist="38100" dir="2700000">
                  <a:srgbClr val="C0C0C0"/>
                </a:outerShdw>
              </a:effectLst>
              <a:latin typeface="Arial Black" panose="020B0A04020102020204" pitchFamily="34" charset="0"/>
              <a:ea typeface="仿宋_GB2312" panose="02010609030101010101" pitchFamily="49" charset="-122"/>
            </a:endParaRPr>
          </a:p>
        </p:txBody>
      </p:sp>
      <p:sp>
        <p:nvSpPr>
          <p:cNvPr id="477192" name="矩形 477191"/>
          <p:cNvSpPr/>
          <p:nvPr/>
        </p:nvSpPr>
        <p:spPr>
          <a:xfrm>
            <a:off x="3080695" y="1615921"/>
            <a:ext cx="4211615" cy="786615"/>
          </a:xfrm>
          <a:prstGeom prst="rect">
            <a:avLst/>
          </a:prstGeom>
          <a:noFill/>
          <a:ln w="9525">
            <a:noFill/>
            <a:miter/>
          </a:ln>
        </p:spPr>
        <p:txBody>
          <a:bodyPr anchor="ctr"/>
          <a:lstStyle>
            <a:lvl1pPr marL="0" lvl="0" indent="0" algn="l" defTabSz="914400" eaLnBrk="1" fontAlgn="base" latinLnBrk="1" hangingPunct="1">
              <a:spcBef>
                <a:spcPct val="0"/>
              </a:spcBef>
              <a:spcAft>
                <a:spcPct val="0"/>
              </a:spcAft>
              <a:buClr>
                <a:srgbClr val="000000"/>
              </a:buClr>
              <a:buNone/>
              <a:defRPr sz="3600" b="0" i="0" u="none" kern="1200" baseline="0">
                <a:solidFill>
                  <a:srgbClr val="DECC1E"/>
                </a:solidFill>
                <a:latin typeface="-머리정체B" pitchFamily="18" charset="-127"/>
                <a:ea typeface="-머리정체B" pitchFamily="18" charset="-127"/>
              </a:defRPr>
            </a:lvl1pPr>
          </a:lstStyle>
          <a:p>
            <a:pPr lvl="0"/>
            <a:r>
              <a:rPr lang="zh-CN" altLang="en-US" sz="2760" b="1" dirty="0">
                <a:solidFill>
                  <a:schemeClr val="tx1"/>
                </a:solidFill>
                <a:latin typeface="楷体_GB2312" panose="02010609030101010101" pitchFamily="49" charset="-122"/>
                <a:ea typeface="楷体_GB2312" panose="02010609030101010101" pitchFamily="49" charset="-122"/>
              </a:rPr>
              <a:t>主题搜索引擎字段限定</a:t>
            </a:r>
            <a:endParaRPr lang="zh-CN" altLang="en-US" sz="2760" b="1" dirty="0">
              <a:solidFill>
                <a:schemeClr val="tx1"/>
              </a:solidFill>
              <a:latin typeface="楷体_GB2312" panose="02010609030101010101" pitchFamily="49" charset="-122"/>
              <a:ea typeface="楷体_GB2312" panose="02010609030101010101" pitchFamily="49"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43" name="文本占位符 419842"/>
          <p:cNvSpPr>
            <a:spLocks noGrp="1"/>
          </p:cNvSpPr>
          <p:nvPr>
            <p:ph type="body" idx="1"/>
          </p:nvPr>
        </p:nvSpPr>
        <p:spPr>
          <a:xfrm>
            <a:off x="1793741" y="3429005"/>
            <a:ext cx="6251657" cy="1988460"/>
          </a:xfrm>
          <a:ln cap="flat" cmpd="sng">
            <a:solidFill>
              <a:srgbClr val="3333FF"/>
            </a:solidFill>
            <a:prstDash val="solid"/>
            <a:headEnd type="none" w="med" len="med"/>
            <a:tailEnd type="none" w="med" len="med"/>
          </a:ln>
        </p:spPr>
        <p:txBody>
          <a:bodyPr/>
          <a:p>
            <a:pPr>
              <a:lnSpc>
                <a:spcPct val="135000"/>
              </a:lnSpc>
              <a:buClr>
                <a:srgbClr val="66FF66"/>
              </a:buClr>
              <a:buFont typeface="Wingdings" panose="05000000000000000000" pitchFamily="2" charset="2"/>
              <a:buChar char="p"/>
            </a:pPr>
            <a:r>
              <a:rPr lang="zh-CN" altLang="en-US" sz="1220" dirty="0">
                <a:solidFill>
                  <a:srgbClr val="E63512"/>
                </a:solidFill>
                <a:ea typeface="黑体" panose="02010609060101010101" pitchFamily="2" charset="-122"/>
              </a:rPr>
              <a:t>元搜索引擎</a:t>
            </a:r>
            <a:r>
              <a:rPr lang="en-US" altLang="zh-CN" sz="1220">
                <a:solidFill>
                  <a:srgbClr val="E63512"/>
                </a:solidFill>
                <a:ea typeface="黑体" panose="02010609060101010101" pitchFamily="2" charset="-122"/>
              </a:rPr>
              <a:t>(META Search Engine)</a:t>
            </a:r>
            <a:r>
              <a:rPr lang="en-US" altLang="zh-CN" sz="1055">
                <a:solidFill>
                  <a:srgbClr val="E63512"/>
                </a:solidFill>
              </a:rPr>
              <a:t>  </a:t>
            </a:r>
            <a:r>
              <a:rPr lang="zh-CN" altLang="en-US" sz="1055" dirty="0"/>
              <a:t>通过调用、控制和优化其它多个独立搜索引擎的搜索结果并以统一的格式在同一界面集中显示</a:t>
            </a:r>
            <a:r>
              <a:rPr lang="en-US" altLang="zh-CN" sz="1055"/>
              <a:t>,</a:t>
            </a:r>
            <a:r>
              <a:rPr lang="zh-CN" altLang="en-US" sz="1055" dirty="0"/>
              <a:t>它在检索请求提交、检索接口代理和检索结果显示等方面，均有自己研发的特色元搜索技术。比如</a:t>
            </a:r>
            <a:r>
              <a:rPr lang="zh-CN" altLang="de-DE" sz="1055" dirty="0"/>
              <a:t>“</a:t>
            </a:r>
            <a:r>
              <a:rPr lang="de-DE" altLang="zh-CN" sz="1055" dirty="0"/>
              <a:t>metaFisher</a:t>
            </a:r>
            <a:r>
              <a:rPr lang="zh-CN" altLang="en-US" sz="1055" dirty="0"/>
              <a:t>元搜索引擎</a:t>
            </a:r>
            <a:r>
              <a:rPr lang="zh-CN" altLang="de-DE" sz="1055" dirty="0"/>
              <a:t>” （</a:t>
            </a:r>
            <a:r>
              <a:rPr lang="de-DE" altLang="en-US" sz="1055" dirty="0">
                <a:hlinkClick r:id="rId1"/>
              </a:rPr>
              <a:t>http://www.hsfz.net.cn/fish/fish.php</a:t>
            </a:r>
            <a:r>
              <a:rPr lang="zh-CN" altLang="de-DE" sz="1055" dirty="0"/>
              <a:t>），</a:t>
            </a:r>
            <a:r>
              <a:rPr lang="zh-CN" altLang="en-US" sz="1055" dirty="0"/>
              <a:t>它就调用和整合了百度、 </a:t>
            </a:r>
            <a:r>
              <a:rPr lang="de-DE" altLang="zh-CN" sz="1055" dirty="0"/>
              <a:t>Google</a:t>
            </a:r>
            <a:r>
              <a:rPr lang="zh-CN" altLang="en-US" sz="1055" dirty="0"/>
              <a:t>、</a:t>
            </a:r>
            <a:r>
              <a:rPr lang="de-DE" altLang="zh-CN" sz="1055" dirty="0"/>
              <a:t>Yahoo</a:t>
            </a:r>
            <a:r>
              <a:rPr lang="zh-CN" altLang="en-US" sz="1055" dirty="0"/>
              <a:t>、</a:t>
            </a:r>
            <a:r>
              <a:rPr lang="de-DE" altLang="zh-CN" sz="1055" dirty="0"/>
              <a:t>OpenFind</a:t>
            </a:r>
            <a:r>
              <a:rPr lang="zh-CN" altLang="en-US" sz="1055" dirty="0"/>
              <a:t>等多家搜索引擎的数据。 </a:t>
            </a:r>
            <a:endParaRPr lang="zh-CN" altLang="en-US" sz="1055" dirty="0"/>
          </a:p>
          <a:p>
            <a:pPr>
              <a:lnSpc>
                <a:spcPct val="135000"/>
              </a:lnSpc>
              <a:buClr>
                <a:srgbClr val="66FF66"/>
              </a:buClr>
              <a:buFont typeface="Wingdings" panose="05000000000000000000" pitchFamily="2" charset="2"/>
              <a:buChar char="p"/>
            </a:pPr>
            <a:r>
              <a:rPr lang="zh-CN" altLang="en-US" sz="1220" dirty="0">
                <a:solidFill>
                  <a:srgbClr val="E63512"/>
                </a:solidFill>
                <a:ea typeface="黑体" panose="02010609060101010101" pitchFamily="2" charset="-122"/>
              </a:rPr>
              <a:t>集成搜索引擎（</a:t>
            </a:r>
            <a:r>
              <a:rPr lang="en-US" altLang="zh-CN" sz="1220">
                <a:solidFill>
                  <a:srgbClr val="E63512"/>
                </a:solidFill>
                <a:ea typeface="黑体" panose="02010609060101010101" pitchFamily="2" charset="-122"/>
              </a:rPr>
              <a:t>All-in-One Search Page</a:t>
            </a:r>
            <a:r>
              <a:rPr lang="zh-CN" altLang="en-US" sz="1220" dirty="0">
                <a:solidFill>
                  <a:srgbClr val="E63512"/>
                </a:solidFill>
                <a:ea typeface="黑体" panose="02010609060101010101" pitchFamily="2" charset="-122"/>
              </a:rPr>
              <a:t>）</a:t>
            </a:r>
            <a:r>
              <a:rPr lang="zh-CN" altLang="en-US" sz="1055" dirty="0"/>
              <a:t> 它是通过网络技术，在一个网页上链接很多个独立搜索引擎，查询时，点选或指定搜索引擎，一次输入，多个搜索引擎同时查询，搜索结果由各搜索引擎分别以不同页面显示，比如“网际瑞士军刀”（</a:t>
            </a:r>
            <a:r>
              <a:rPr lang="en-US" altLang="zh-CN" sz="1055">
                <a:solidFill>
                  <a:srgbClr val="F3785F"/>
                </a:solidFill>
                <a:hlinkClick r:id="rId2"/>
              </a:rPr>
              <a:t>http://free.okey.net/Efree/search1.htm</a:t>
            </a:r>
            <a:r>
              <a:rPr lang="zh-CN" altLang="en-US" sz="1055" dirty="0">
                <a:solidFill>
                  <a:srgbClr val="F3785F"/>
                </a:solidFill>
              </a:rPr>
              <a:t>）</a:t>
            </a:r>
            <a:endParaRPr lang="zh-CN" altLang="en-US" sz="1055" dirty="0">
              <a:solidFill>
                <a:srgbClr val="F3785F"/>
              </a:solidFill>
            </a:endParaRPr>
          </a:p>
        </p:txBody>
      </p:sp>
      <p:sp>
        <p:nvSpPr>
          <p:cNvPr id="419845" name="矩形 419844"/>
          <p:cNvSpPr/>
          <p:nvPr/>
        </p:nvSpPr>
        <p:spPr>
          <a:xfrm>
            <a:off x="1793741" y="1677653"/>
            <a:ext cx="1303020" cy="313690"/>
          </a:xfrm>
          <a:prstGeom prst="rect">
            <a:avLst/>
          </a:prstGeom>
          <a:noFill/>
          <a:ln w="9525">
            <a:noFill/>
            <a:miter/>
          </a:ln>
        </p:spPr>
        <p:txBody>
          <a:bodyPr wrap="none" anchor="ctr">
            <a:spAutoFit/>
          </a:bodyPr>
          <a:p>
            <a:pPr lvl="0" latinLnBrk="0"/>
            <a:r>
              <a:rPr lang="zh-CN" altLang="en-US" sz="1460" b="1" dirty="0">
                <a:latin typeface="Arial Black" panose="020B0A04020102020204" pitchFamily="34" charset="0"/>
                <a:ea typeface="黑体" panose="02010609060101010101" pitchFamily="2" charset="-122"/>
              </a:rPr>
              <a:t>混合搜索引擎</a:t>
            </a:r>
            <a:endParaRPr lang="zh-CN" altLang="en-US" sz="1460">
              <a:latin typeface="Arial Black" panose="020B0A04020102020204" pitchFamily="34" charset="0"/>
              <a:ea typeface="仿宋_GB2312" panose="02010609030101010101" pitchFamily="49" charset="-122"/>
            </a:endParaRPr>
          </a:p>
        </p:txBody>
      </p:sp>
      <p:sp>
        <p:nvSpPr>
          <p:cNvPr id="419846" name="矩形 419845"/>
          <p:cNvSpPr/>
          <p:nvPr/>
        </p:nvSpPr>
        <p:spPr>
          <a:xfrm>
            <a:off x="1909799" y="2063563"/>
            <a:ext cx="6375452" cy="1112520"/>
          </a:xfrm>
          <a:prstGeom prst="rect">
            <a:avLst/>
          </a:prstGeom>
          <a:noFill/>
          <a:ln w="9525">
            <a:noFill/>
            <a:miter/>
          </a:ln>
        </p:spPr>
        <p:txBody>
          <a:bodyPr anchor="ctr">
            <a:spAutoFit/>
          </a:bodyPr>
          <a:p>
            <a:pPr lvl="0" latinLnBrk="0">
              <a:lnSpc>
                <a:spcPct val="125000"/>
              </a:lnSpc>
            </a:pPr>
            <a:r>
              <a:rPr lang="zh-CN" altLang="en-US" sz="1300" dirty="0">
                <a:latin typeface="Arial" panose="020B0604020202020204" pitchFamily="34" charset="0"/>
                <a:ea typeface="宋体" panose="02010600030101010101" pitchFamily="2" charset="-122"/>
              </a:rPr>
              <a:t>       </a:t>
            </a:r>
            <a:r>
              <a:rPr lang="zh-CN" altLang="en-US" sz="1300" dirty="0">
                <a:latin typeface="Arial" panose="020B0604020202020204" pitchFamily="34" charset="0"/>
                <a:ea typeface="楷体_GB2312" panose="02010609030101010101" pitchFamily="49" charset="-122"/>
              </a:rPr>
              <a:t>该引擎是将用户提交的检索请求发送到多个</a:t>
            </a:r>
            <a:r>
              <a:rPr lang="zh-CN" altLang="en-US" sz="1300" b="1" dirty="0">
                <a:latin typeface="Arial" panose="020B0604020202020204" pitchFamily="34" charset="0"/>
                <a:ea typeface="楷体_GB2312" panose="02010609030101010101" pitchFamily="49" charset="-122"/>
              </a:rPr>
              <a:t>独立的搜索引擎</a:t>
            </a:r>
            <a:r>
              <a:rPr lang="zh-CN" altLang="en-US" sz="1300" dirty="0">
                <a:latin typeface="Arial" panose="020B0604020202020204" pitchFamily="34" charset="0"/>
                <a:ea typeface="楷体_GB2312" panose="02010609030101010101" pitchFamily="49" charset="-122"/>
              </a:rPr>
              <a:t>上去搜索，并将检索结果集中统一处理，以统一的格式提供给用户，因此有搜索引擎之上的搜索引擎之称。它的主要精力放在提高搜索速度、智能化处理搜索结果、个性化搜索功能的设置和用户检索界面的友好性上，查全率和查准率都比较高。</a:t>
            </a:r>
            <a:r>
              <a:rPr lang="zh-CN" altLang="en-US" sz="1460" dirty="0">
                <a:latin typeface="Arial Black" panose="020B0A04020102020204" pitchFamily="34" charset="0"/>
                <a:ea typeface="仿宋_GB2312" panose="02010609030101010101" pitchFamily="49" charset="-122"/>
              </a:rPr>
              <a:t> </a:t>
            </a:r>
            <a:endParaRPr lang="zh-CN" altLang="en-US" sz="1460" dirty="0">
              <a:latin typeface="Arial Black" panose="020B0A04020102020204" pitchFamily="34" charset="0"/>
              <a:ea typeface="仿宋_GB2312" panose="02010609030101010101" pitchFamily="49"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3"/>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843">
                                            <p:txEl>
                                              <p:charRg st="4294967295" end="4294967295"/>
                                            </p:txEl>
                                          </p:spTgt>
                                        </p:tgtEl>
                                        <p:attrNameLst>
                                          <p:attrName>style.visibility</p:attrName>
                                        </p:attrNameLst>
                                      </p:cBhvr>
                                      <p:to>
                                        <p:strVal val="visible"/>
                                      </p:to>
                                    </p:set>
                                    <p:anim calcmode="lin" valueType="num">
                                      <p:cBhvr additive="base">
                                        <p:cTn id="7" dur="500" fill="hold"/>
                                        <p:tgtEl>
                                          <p:spTgt spid="419843">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9843">
                                            <p:txEl>
                                              <p:charRg st="4294967295" end="429496729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9843">
                                            <p:txEl>
                                              <p:charRg st="0" end="215"/>
                                            </p:txEl>
                                          </p:spTgt>
                                        </p:tgtEl>
                                        <p:attrNameLst>
                                          <p:attrName>style.visibility</p:attrName>
                                        </p:attrNameLst>
                                      </p:cBhvr>
                                      <p:to>
                                        <p:strVal val="visible"/>
                                      </p:to>
                                    </p:set>
                                    <p:anim calcmode="lin" valueType="num">
                                      <p:cBhvr additive="base">
                                        <p:cTn id="13" dur="500" fill="hold"/>
                                        <p:tgtEl>
                                          <p:spTgt spid="419843">
                                            <p:txEl>
                                              <p:charRg st="0" end="21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9843">
                                            <p:txEl>
                                              <p:charRg st="0" end="21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9843">
                                            <p:txEl>
                                              <p:charRg st="215" end="374"/>
                                            </p:txEl>
                                          </p:spTgt>
                                        </p:tgtEl>
                                        <p:attrNameLst>
                                          <p:attrName>style.visibility</p:attrName>
                                        </p:attrNameLst>
                                      </p:cBhvr>
                                      <p:to>
                                        <p:strVal val="visible"/>
                                      </p:to>
                                    </p:set>
                                    <p:anim calcmode="lin" valueType="num">
                                      <p:cBhvr additive="base">
                                        <p:cTn id="19" dur="500" fill="hold"/>
                                        <p:tgtEl>
                                          <p:spTgt spid="419843">
                                            <p:txEl>
                                              <p:charRg st="215" end="37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9843">
                                            <p:txEl>
                                              <p:charRg st="215" end="37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4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20868" name="内容占位符 420867"/>
          <p:cNvGraphicFramePr/>
          <p:nvPr>
            <p:ph sz="half" idx="1"/>
          </p:nvPr>
        </p:nvGraphicFramePr>
        <p:xfrm>
          <a:off x="1559046" y="2960905"/>
          <a:ext cx="3063931" cy="2392084"/>
        </p:xfrm>
        <a:graphic>
          <a:graphicData uri="http://schemas.openxmlformats.org/presentationml/2006/ole">
            <mc:AlternateContent xmlns:mc="http://schemas.openxmlformats.org/markup-compatibility/2006">
              <mc:Choice xmlns:v="urn:schemas-microsoft-com:vml" Requires="v">
                <p:oleObj spid="_x0000_s3080" name="" r:id="rId1" imgW="4210050" imgH="3286125" progId="Paint.Picture">
                  <p:embed/>
                </p:oleObj>
              </mc:Choice>
              <mc:Fallback>
                <p:oleObj name="" r:id="rId1" imgW="4210050" imgH="3286125" progId="Paint.Picture">
                  <p:embed/>
                  <p:pic>
                    <p:nvPicPr>
                      <p:cNvPr id="0" name="图片 3079"/>
                      <p:cNvPicPr/>
                      <p:nvPr/>
                    </p:nvPicPr>
                    <p:blipFill>
                      <a:blip r:embed="rId2"/>
                      <a:stretch>
                        <a:fillRect/>
                      </a:stretch>
                    </p:blipFill>
                    <p:spPr>
                      <a:xfrm>
                        <a:off x="1559046" y="2960905"/>
                        <a:ext cx="3063931" cy="2392084"/>
                      </a:xfrm>
                      <a:prstGeom prst="rect">
                        <a:avLst/>
                      </a:prstGeom>
                      <a:noFill/>
                      <a:ln w="38100"/>
                    </p:spPr>
                  </p:pic>
                </p:oleObj>
              </mc:Fallback>
            </mc:AlternateContent>
          </a:graphicData>
        </a:graphic>
      </p:graphicFrame>
      <p:sp>
        <p:nvSpPr>
          <p:cNvPr id="420871" name="矩形 420870"/>
          <p:cNvSpPr/>
          <p:nvPr/>
        </p:nvSpPr>
        <p:spPr>
          <a:xfrm>
            <a:off x="1793741" y="2434775"/>
            <a:ext cx="2485390" cy="332740"/>
          </a:xfrm>
          <a:prstGeom prst="rect">
            <a:avLst/>
          </a:prstGeom>
          <a:noFill/>
          <a:ln w="9525">
            <a:noFill/>
            <a:miter/>
          </a:ln>
        </p:spPr>
        <p:txBody>
          <a:bodyPr wrap="none" anchor="t">
            <a:spAutoFit/>
          </a:bodyPr>
          <a:p>
            <a:pPr lvl="0" latinLnBrk="0">
              <a:buClr>
                <a:srgbClr val="000000"/>
              </a:buClr>
            </a:pPr>
            <a:r>
              <a:rPr lang="zh-CN" altLang="en-US" sz="1460" b="1" dirty="0">
                <a:latin typeface="Arial Black" panose="020B0A04020102020204" pitchFamily="34" charset="0"/>
                <a:ea typeface="仿宋_GB2312" panose="02010609030101010101" pitchFamily="49" charset="-122"/>
              </a:rPr>
              <a:t>集成搜索引擎</a:t>
            </a:r>
            <a:r>
              <a:rPr lang="en-US" altLang="zh-CN" sz="1460" b="1">
                <a:latin typeface="Arial Black" panose="020B0A04020102020204" pitchFamily="34" charset="0"/>
                <a:ea typeface="仿宋_GB2312" panose="02010609030101010101" pitchFamily="49" charset="-122"/>
              </a:rPr>
              <a:t>:</a:t>
            </a:r>
            <a:r>
              <a:rPr lang="zh-CN" altLang="en-US" sz="1460" b="1" dirty="0">
                <a:latin typeface="Arial Black" panose="020B0A04020102020204" pitchFamily="34" charset="0"/>
                <a:ea typeface="仿宋_GB2312" panose="02010609030101010101" pitchFamily="49" charset="-122"/>
              </a:rPr>
              <a:t>网际瑞士军刀</a:t>
            </a:r>
            <a:endParaRPr lang="zh-CN" altLang="en-US" sz="1460" b="1" dirty="0">
              <a:latin typeface="Arial Black" panose="020B0A04020102020204" pitchFamily="34" charset="0"/>
              <a:ea typeface="仿宋_GB2312" panose="02010609030101010101" pitchFamily="49" charset="-122"/>
            </a:endParaRPr>
          </a:p>
        </p:txBody>
      </p:sp>
      <p:graphicFrame>
        <p:nvGraphicFramePr>
          <p:cNvPr id="420872" name="内容占位符 420871"/>
          <p:cNvGraphicFramePr/>
          <p:nvPr>
            <p:ph sz="half" idx="2"/>
          </p:nvPr>
        </p:nvGraphicFramePr>
        <p:xfrm>
          <a:off x="4893779" y="2960905"/>
          <a:ext cx="3475292" cy="2318581"/>
        </p:xfrm>
        <a:graphic>
          <a:graphicData uri="http://schemas.openxmlformats.org/presentationml/2006/ole">
            <mc:AlternateContent xmlns:mc="http://schemas.openxmlformats.org/markup-compatibility/2006">
              <mc:Choice xmlns:v="urn:schemas-microsoft-com:vml" Requires="v">
                <p:oleObj spid="_x0000_s3081" name="" r:id="rId3" imgW="5324475" imgH="3552825" progId="Paint.Picture">
                  <p:embed/>
                </p:oleObj>
              </mc:Choice>
              <mc:Fallback>
                <p:oleObj name="" r:id="rId3" imgW="5324475" imgH="3552825" progId="Paint.Picture">
                  <p:embed/>
                  <p:pic>
                    <p:nvPicPr>
                      <p:cNvPr id="0" name="图片 3080"/>
                      <p:cNvPicPr/>
                      <p:nvPr/>
                    </p:nvPicPr>
                    <p:blipFill>
                      <a:blip r:embed="rId4"/>
                      <a:stretch>
                        <a:fillRect/>
                      </a:stretch>
                    </p:blipFill>
                    <p:spPr>
                      <a:xfrm>
                        <a:off x="4893779" y="2960905"/>
                        <a:ext cx="3475292" cy="2318581"/>
                      </a:xfrm>
                      <a:prstGeom prst="rect">
                        <a:avLst/>
                      </a:prstGeom>
                      <a:noFill/>
                      <a:ln w="38100"/>
                    </p:spPr>
                  </p:pic>
                </p:oleObj>
              </mc:Fallback>
            </mc:AlternateContent>
          </a:graphicData>
        </a:graphic>
      </p:graphicFrame>
      <p:sp>
        <p:nvSpPr>
          <p:cNvPr id="420875" name="矩形 420874"/>
          <p:cNvSpPr/>
          <p:nvPr/>
        </p:nvSpPr>
        <p:spPr>
          <a:xfrm>
            <a:off x="6063385" y="2434775"/>
            <a:ext cx="1116330" cy="313690"/>
          </a:xfrm>
          <a:prstGeom prst="rect">
            <a:avLst/>
          </a:prstGeom>
          <a:noFill/>
          <a:ln w="9525">
            <a:noFill/>
            <a:miter/>
          </a:ln>
        </p:spPr>
        <p:txBody>
          <a:bodyPr wrap="none" anchor="t">
            <a:spAutoFit/>
          </a:bodyPr>
          <a:p>
            <a:pPr lvl="0" latinLnBrk="0">
              <a:buClr>
                <a:srgbClr val="000000"/>
              </a:buClr>
            </a:pPr>
            <a:r>
              <a:rPr lang="zh-CN" altLang="en-US" sz="1460" b="1" dirty="0">
                <a:latin typeface="Arial Black" panose="020B0A04020102020204" pitchFamily="34" charset="0"/>
                <a:ea typeface="仿宋_GB2312" panose="02010609030101010101" pitchFamily="49" charset="-122"/>
              </a:rPr>
              <a:t>元搜索引擎</a:t>
            </a:r>
            <a:endParaRPr lang="zh-CN" altLang="en-US" sz="1460" b="1" dirty="0">
              <a:latin typeface="Arial Black" panose="020B0A04020102020204" pitchFamily="34" charset="0"/>
              <a:ea typeface="仿宋_GB2312" panose="02010609030101010101" pitchFamily="49" charset="-122"/>
            </a:endParaRPr>
          </a:p>
        </p:txBody>
      </p:sp>
      <p:sp>
        <p:nvSpPr>
          <p:cNvPr id="420877" name="矩形 420876"/>
          <p:cNvSpPr/>
          <p:nvPr/>
        </p:nvSpPr>
        <p:spPr>
          <a:xfrm>
            <a:off x="3664853" y="1673951"/>
            <a:ext cx="2672080" cy="462915"/>
          </a:xfrm>
          <a:prstGeom prst="rect">
            <a:avLst/>
          </a:prstGeom>
          <a:noFill/>
          <a:ln w="9525">
            <a:noFill/>
            <a:miter/>
          </a:ln>
        </p:spPr>
        <p:txBody>
          <a:bodyPr wrap="none" anchor="t">
            <a:spAutoFit/>
          </a:bodyPr>
          <a:p>
            <a:pPr lvl="0" latinLnBrk="0">
              <a:buClr>
                <a:srgbClr val="000000"/>
              </a:buClr>
            </a:pPr>
            <a:r>
              <a:rPr lang="zh-CN" altLang="en-US" sz="2435" b="1" dirty="0">
                <a:latin typeface="楷体_GB2312" panose="02010609030101010101" pitchFamily="49" charset="-122"/>
                <a:ea typeface="楷体_GB2312" panose="02010609030101010101" pitchFamily="49" charset="-122"/>
                <a:cs typeface="+mj-cs"/>
              </a:rPr>
              <a:t>混合搜索引擎示例</a:t>
            </a:r>
            <a:endParaRPr lang="zh-CN" altLang="en-US" sz="2275" b="1" dirty="0">
              <a:latin typeface="Arial Black" panose="020B0A04020102020204" pitchFamily="34" charset="0"/>
              <a:ea typeface="黑体" panose="02010609060101010101" pitchFamily="2" charset="-122"/>
            </a:endParaRPr>
          </a:p>
        </p:txBody>
      </p:sp>
      <p:sp>
        <p:nvSpPr>
          <p:cNvPr id="420881" name="矩形 420880"/>
          <p:cNvSpPr/>
          <p:nvPr/>
        </p:nvSpPr>
        <p:spPr>
          <a:xfrm>
            <a:off x="1969375" y="643613"/>
            <a:ext cx="3839210" cy="636905"/>
          </a:xfrm>
          <a:prstGeom prst="rect">
            <a:avLst/>
          </a:prstGeom>
          <a:noFill/>
          <a:ln w="9525">
            <a:noFill/>
            <a:miter/>
          </a:ln>
        </p:spPr>
        <p:txBody>
          <a:bodyPr wrap="none" anchor="t">
            <a:spAutoFit/>
          </a:bodyPr>
          <a:p>
            <a:pPr lvl="0" latinLnBrk="1"/>
            <a:r>
              <a:rPr lang="zh-CN" altLang="en-US" sz="3575" b="1" dirty="0">
                <a:solidFill>
                  <a:schemeClr val="bg1"/>
                </a:solidFill>
                <a:latin typeface="黑体" panose="02010609060101010101" pitchFamily="2" charset="-122"/>
                <a:ea typeface="黑体" panose="02010609060101010101" pitchFamily="2" charset="-122"/>
              </a:rPr>
              <a:t>第 </a:t>
            </a:r>
            <a:r>
              <a:rPr lang="en-US" altLang="zh-CN" sz="3575" b="1">
                <a:solidFill>
                  <a:schemeClr val="bg1"/>
                </a:solidFill>
                <a:latin typeface="黑体" panose="02010609060101010101" pitchFamily="2" charset="-122"/>
                <a:ea typeface="黑体" panose="02010609060101010101" pitchFamily="2" charset="-122"/>
              </a:rPr>
              <a:t>3 </a:t>
            </a:r>
            <a:r>
              <a:rPr lang="zh-CN" altLang="en-US" sz="3575" b="1" dirty="0">
                <a:solidFill>
                  <a:schemeClr val="bg1"/>
                </a:solidFill>
                <a:latin typeface="黑体" panose="02010609060101010101" pitchFamily="2" charset="-122"/>
                <a:ea typeface="黑体" panose="02010609060101010101" pitchFamily="2" charset="-122"/>
              </a:rPr>
              <a:t>讲 搜索引擎</a:t>
            </a:r>
            <a:endParaRPr lang="zh-CN" altLang="en-US" sz="3575" b="1" dirty="0">
              <a:solidFill>
                <a:schemeClr val="bg1"/>
              </a:solidFill>
              <a:latin typeface="黑体" panose="02010609060101010101" pitchFamily="2" charset="-122"/>
              <a:ea typeface="黑体" panose="0201060906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5"/>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0871"/>
                                        </p:tgtEl>
                                        <p:attrNameLst>
                                          <p:attrName>style.visibility</p:attrName>
                                        </p:attrNameLst>
                                      </p:cBhvr>
                                      <p:to>
                                        <p:strVal val="visible"/>
                                      </p:to>
                                    </p:set>
                                    <p:anim calcmode="lin" valueType="num">
                                      <p:cBhvr additive="base">
                                        <p:cTn id="7" dur="500" fill="hold"/>
                                        <p:tgtEl>
                                          <p:spTgt spid="420871"/>
                                        </p:tgtEl>
                                        <p:attrNameLst>
                                          <p:attrName>ppt_x</p:attrName>
                                        </p:attrNameLst>
                                      </p:cBhvr>
                                      <p:tavLst>
                                        <p:tav tm="0">
                                          <p:val>
                                            <p:strVal val="#ppt_x"/>
                                          </p:val>
                                        </p:tav>
                                        <p:tav tm="100000">
                                          <p:val>
                                            <p:strVal val="#ppt_x"/>
                                          </p:val>
                                        </p:tav>
                                      </p:tavLst>
                                    </p:anim>
                                    <p:anim calcmode="lin" valueType="num">
                                      <p:cBhvr additive="base">
                                        <p:cTn id="8" dur="500" fill="hold"/>
                                        <p:tgtEl>
                                          <p:spTgt spid="42087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420868"/>
                                        </p:tgtEl>
                                        <p:attrNameLst>
                                          <p:attrName>style.visibility</p:attrName>
                                        </p:attrNameLst>
                                      </p:cBhvr>
                                      <p:to>
                                        <p:strVal val="visible"/>
                                      </p:to>
                                    </p:set>
                                    <p:animEffect transition="in" filter="diamond(in)">
                                      <p:cBhvr>
                                        <p:cTn id="13" dur="1000"/>
                                        <p:tgtEl>
                                          <p:spTgt spid="42086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20875"/>
                                        </p:tgtEl>
                                        <p:attrNameLst>
                                          <p:attrName>style.visibility</p:attrName>
                                        </p:attrNameLst>
                                      </p:cBhvr>
                                      <p:to>
                                        <p:strVal val="visible"/>
                                      </p:to>
                                    </p:set>
                                    <p:anim calcmode="lin" valueType="num">
                                      <p:cBhvr additive="base">
                                        <p:cTn id="18" dur="500" fill="hold"/>
                                        <p:tgtEl>
                                          <p:spTgt spid="420875"/>
                                        </p:tgtEl>
                                        <p:attrNameLst>
                                          <p:attrName>ppt_x</p:attrName>
                                        </p:attrNameLst>
                                      </p:cBhvr>
                                      <p:tavLst>
                                        <p:tav tm="0">
                                          <p:val>
                                            <p:strVal val="#ppt_x"/>
                                          </p:val>
                                        </p:tav>
                                        <p:tav tm="100000">
                                          <p:val>
                                            <p:strVal val="#ppt_x"/>
                                          </p:val>
                                        </p:tav>
                                      </p:tavLst>
                                    </p:anim>
                                    <p:anim calcmode="lin" valueType="num">
                                      <p:cBhvr additive="base">
                                        <p:cTn id="19" dur="500" fill="hold"/>
                                        <p:tgtEl>
                                          <p:spTgt spid="42087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420872"/>
                                        </p:tgtEl>
                                        <p:attrNameLst>
                                          <p:attrName>style.visibility</p:attrName>
                                        </p:attrNameLst>
                                      </p:cBhvr>
                                      <p:to>
                                        <p:strVal val="visible"/>
                                      </p:to>
                                    </p:set>
                                    <p:animEffect transition="in" filter="diamond(in)">
                                      <p:cBhvr>
                                        <p:cTn id="24" dur="1000"/>
                                        <p:tgtEl>
                                          <p:spTgt spid="4208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71" grpId="0"/>
      <p:bldP spid="42087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23939" name="文本占位符 423938"/>
          <p:cNvSpPr>
            <a:spLocks noGrp="1"/>
          </p:cNvSpPr>
          <p:nvPr>
            <p:ph type="body" idx="1"/>
          </p:nvPr>
        </p:nvSpPr>
        <p:spPr>
          <a:xfrm>
            <a:off x="1676393" y="2084022"/>
            <a:ext cx="6784235" cy="3626167"/>
          </a:xfrm>
        </p:spPr>
        <p:txBody>
          <a:bodyPr/>
          <a:p>
            <a:pPr>
              <a:lnSpc>
                <a:spcPct val="125000"/>
              </a:lnSpc>
              <a:buClr>
                <a:srgbClr val="CC3300"/>
              </a:buClr>
              <a:buFont typeface="Wingdings" panose="05000000000000000000" pitchFamily="2" charset="2"/>
              <a:buChar char="q"/>
            </a:pPr>
            <a:r>
              <a:rPr lang="zh-CN" altLang="en-US" sz="975" dirty="0">
                <a:ea typeface="黑体" panose="02010609060101010101" pitchFamily="2" charset="-122"/>
              </a:rPr>
              <a:t>主要的全文搜索引擎</a:t>
            </a:r>
            <a:r>
              <a:rPr lang="zh-CN" altLang="en-US" sz="975" dirty="0"/>
              <a:t> </a:t>
            </a:r>
            <a:endParaRPr lang="zh-CN" altLang="en-US" sz="975" dirty="0"/>
          </a:p>
          <a:p>
            <a:pPr lvl="1">
              <a:lnSpc>
                <a:spcPct val="125000"/>
              </a:lnSpc>
              <a:buClr>
                <a:srgbClr val="CC3300"/>
              </a:buClr>
              <a:buFont typeface="Wingdings" panose="05000000000000000000" pitchFamily="2" charset="2"/>
              <a:buChar char="u"/>
            </a:pPr>
            <a:r>
              <a:rPr lang="en-US" altLang="zh-CN" sz="975"/>
              <a:t>Google  </a:t>
            </a:r>
            <a:r>
              <a:rPr lang="zh-CN" altLang="en-US" sz="975" dirty="0"/>
              <a:t>成立于</a:t>
            </a:r>
            <a:r>
              <a:rPr lang="en-US" altLang="zh-CN" sz="975"/>
              <a:t>1997</a:t>
            </a:r>
            <a:r>
              <a:rPr lang="zh-CN" altLang="en-US" sz="975" dirty="0"/>
              <a:t>年，几年间迅速发展成为世界范围内规模最大的搜索引擎。</a:t>
            </a:r>
            <a:r>
              <a:rPr lang="en-US" altLang="zh-CN" sz="975"/>
              <a:t>Google</a:t>
            </a:r>
            <a:r>
              <a:rPr lang="zh-CN" altLang="en-US" sz="975" dirty="0"/>
              <a:t>数据库现存有</a:t>
            </a:r>
            <a:r>
              <a:rPr lang="en-US" altLang="zh-CN" sz="975"/>
              <a:t>42.8</a:t>
            </a:r>
            <a:r>
              <a:rPr lang="zh-CN" altLang="en-US" sz="975" dirty="0"/>
              <a:t>亿个</a:t>
            </a:r>
            <a:r>
              <a:rPr lang="en-US" altLang="zh-CN" sz="975"/>
              <a:t>Web</a:t>
            </a:r>
            <a:r>
              <a:rPr lang="zh-CN" altLang="en-US" sz="975" dirty="0"/>
              <a:t>文件，每天处理的搜索请求已达</a:t>
            </a:r>
            <a:r>
              <a:rPr lang="en-US" altLang="zh-CN" sz="975"/>
              <a:t>2</a:t>
            </a:r>
            <a:r>
              <a:rPr lang="zh-CN" altLang="en-US" sz="975" dirty="0"/>
              <a:t>亿次，而且这一数字还在不断增长。</a:t>
            </a:r>
            <a:endParaRPr lang="zh-CN" altLang="en-US" sz="975" dirty="0"/>
          </a:p>
          <a:p>
            <a:pPr lvl="1">
              <a:lnSpc>
                <a:spcPct val="125000"/>
              </a:lnSpc>
              <a:buClr>
                <a:srgbClr val="CC3300"/>
              </a:buClr>
              <a:buFont typeface="Wingdings" panose="05000000000000000000" pitchFamily="2" charset="2"/>
              <a:buChar char="u"/>
            </a:pPr>
            <a:r>
              <a:rPr lang="zh-CN" altLang="en-US" sz="975" dirty="0"/>
              <a:t>百度  国内最早的商业化全文搜索引擎，拥有自己的网络机器人和索引数据库，专注于中文的搜索引擎市场，除有网页搜索外，百度还有新闻、</a:t>
            </a:r>
            <a:r>
              <a:rPr lang="en-US" altLang="zh-CN" sz="975"/>
              <a:t>MP3</a:t>
            </a:r>
            <a:r>
              <a:rPr lang="zh-CN" altLang="en-US" sz="975" dirty="0"/>
              <a:t>、图片等搜索  </a:t>
            </a:r>
            <a:endParaRPr lang="zh-CN" altLang="en-US" sz="975" dirty="0"/>
          </a:p>
          <a:p>
            <a:pPr>
              <a:lnSpc>
                <a:spcPct val="125000"/>
              </a:lnSpc>
              <a:buClr>
                <a:srgbClr val="CC3300"/>
              </a:buClr>
              <a:buFont typeface="Wingdings" panose="05000000000000000000" pitchFamily="2" charset="2"/>
              <a:buChar char="q"/>
            </a:pPr>
            <a:r>
              <a:rPr lang="zh-CN" altLang="en-US" sz="975" dirty="0">
                <a:ea typeface="黑体" panose="02010609060101010101" pitchFamily="2" charset="-122"/>
              </a:rPr>
              <a:t>主要分类目录</a:t>
            </a:r>
            <a:r>
              <a:rPr lang="zh-CN" altLang="en-US" sz="975" dirty="0"/>
              <a:t> </a:t>
            </a:r>
            <a:endParaRPr lang="zh-CN" altLang="en-US" sz="975" dirty="0"/>
          </a:p>
          <a:p>
            <a:pPr lvl="1">
              <a:lnSpc>
                <a:spcPct val="125000"/>
              </a:lnSpc>
              <a:buClr>
                <a:srgbClr val="CC3300"/>
              </a:buClr>
              <a:buFont typeface="Wingdings" panose="05000000000000000000" pitchFamily="2" charset="2"/>
              <a:buChar char="u"/>
            </a:pPr>
            <a:r>
              <a:rPr lang="zh-CN" altLang="en-US" sz="975" dirty="0"/>
              <a:t>雅虎中国分类目录（</a:t>
            </a:r>
            <a:r>
              <a:rPr lang="en-US" altLang="zh-CN" sz="975">
                <a:hlinkClick r:id="rId1"/>
              </a:rPr>
              <a:t>http://cn.yahoo.com/</a:t>
            </a:r>
            <a:r>
              <a:rPr lang="zh-CN" altLang="en-US" sz="975" dirty="0"/>
              <a:t>）</a:t>
            </a:r>
            <a:endParaRPr lang="zh-CN" altLang="en-US" sz="975" dirty="0"/>
          </a:p>
          <a:p>
            <a:pPr lvl="1">
              <a:lnSpc>
                <a:spcPct val="125000"/>
              </a:lnSpc>
              <a:buClr>
                <a:srgbClr val="CC3300"/>
              </a:buClr>
              <a:buFont typeface="Wingdings" panose="05000000000000000000" pitchFamily="2" charset="2"/>
              <a:buChar char="u"/>
            </a:pPr>
            <a:r>
              <a:rPr lang="zh-CN" altLang="en-US" sz="975" dirty="0"/>
              <a:t>新浪分类目录（</a:t>
            </a:r>
            <a:r>
              <a:rPr lang="en-US" altLang="zh-CN" sz="975">
                <a:hlinkClick r:id="rId2"/>
              </a:rPr>
              <a:t>http://</a:t>
            </a:r>
            <a:r>
              <a:rPr lang="en-US" altLang="zh-CN" sz="975" err="1">
                <a:hlinkClick r:id="rId2"/>
              </a:rPr>
              <a:t>dir.sina.com.cn</a:t>
            </a:r>
            <a:r>
              <a:rPr lang="en-US" altLang="zh-CN" sz="975">
                <a:hlinkClick r:id="rId2"/>
              </a:rPr>
              <a:t>/</a:t>
            </a:r>
            <a:r>
              <a:rPr lang="zh-CN" altLang="en-US" sz="975" dirty="0"/>
              <a:t>）。新浪的分类目录目前共有</a:t>
            </a:r>
            <a:r>
              <a:rPr lang="en-US" altLang="zh-CN" sz="975"/>
              <a:t>18</a:t>
            </a:r>
            <a:r>
              <a:rPr lang="zh-CN" altLang="en-US" sz="975" dirty="0"/>
              <a:t>个大类目，用户可按目录逐级向下浏览，直到找到所需网站 </a:t>
            </a:r>
            <a:endParaRPr lang="zh-CN" altLang="en-US" sz="975" dirty="0"/>
          </a:p>
          <a:p>
            <a:pPr lvl="1">
              <a:lnSpc>
                <a:spcPct val="125000"/>
              </a:lnSpc>
              <a:buClr>
                <a:srgbClr val="CC3300"/>
              </a:buClr>
              <a:buFont typeface="Wingdings" panose="05000000000000000000" pitchFamily="2" charset="2"/>
              <a:buChar char="u"/>
            </a:pPr>
            <a:r>
              <a:rPr lang="zh-CN" altLang="en-US" sz="975" dirty="0"/>
              <a:t>搜狐分类目录（</a:t>
            </a:r>
            <a:r>
              <a:rPr lang="en-US" altLang="zh-CN" sz="975">
                <a:hlinkClick r:id="rId3"/>
              </a:rPr>
              <a:t>http://</a:t>
            </a:r>
            <a:r>
              <a:rPr lang="en-US" altLang="zh-CN" sz="975" err="1">
                <a:hlinkClick r:id="rId3"/>
              </a:rPr>
              <a:t>dir.sohu.com</a:t>
            </a:r>
            <a:r>
              <a:rPr lang="en-US" altLang="zh-CN" sz="975">
                <a:hlinkClick r:id="rId3"/>
              </a:rPr>
              <a:t>/</a:t>
            </a:r>
            <a:r>
              <a:rPr lang="zh-CN" altLang="en-US" sz="975" dirty="0"/>
              <a:t>）。分类目录把网站作为收录对象，具体的方法就是将每个网站首页的</a:t>
            </a:r>
            <a:r>
              <a:rPr lang="en-US" altLang="zh-CN" sz="975"/>
              <a:t>URL</a:t>
            </a:r>
            <a:r>
              <a:rPr lang="zh-CN" altLang="en-US" sz="975" dirty="0"/>
              <a:t>地址提供给搜索用户，并且将网站的题名和整个网站的内容简单描述一下，但是并不揭示网站中每个网页的信息内容。除此之外，也可以使用关键词对搜狐的“分类目录”或所有网站进行搜索。 </a:t>
            </a:r>
            <a:endParaRPr lang="zh-CN" altLang="en-US" sz="975" dirty="0"/>
          </a:p>
          <a:p>
            <a:pPr lvl="1">
              <a:lnSpc>
                <a:spcPct val="125000"/>
              </a:lnSpc>
              <a:buClr>
                <a:srgbClr val="CC3300"/>
              </a:buClr>
              <a:buFont typeface="Wingdings" panose="05000000000000000000" pitchFamily="2" charset="2"/>
              <a:buChar char="u"/>
            </a:pPr>
            <a:r>
              <a:rPr lang="zh-CN" altLang="en-US" sz="975" dirty="0"/>
              <a:t>网易分类目录（</a:t>
            </a:r>
            <a:r>
              <a:rPr lang="en-US" altLang="zh-CN" sz="975">
                <a:hlinkClick r:id="rId4"/>
              </a:rPr>
              <a:t>http://search.163.com/</a:t>
            </a:r>
            <a:r>
              <a:rPr lang="zh-CN" altLang="en-US" sz="975" dirty="0"/>
              <a:t>）。网易的分类目录采用“开放式目录”管理方式，在功能</a:t>
            </a:r>
            <a:r>
              <a:rPr lang="zh-CN" altLang="en-US" sz="1135" dirty="0"/>
              <a:t>齐全的分布式编辑和管理系统的支持下，现有</a:t>
            </a:r>
            <a:r>
              <a:rPr lang="en-US" altLang="zh-CN" sz="1135"/>
              <a:t>5000</a:t>
            </a:r>
            <a:r>
              <a:rPr lang="zh-CN" altLang="en-US" sz="1135" dirty="0"/>
              <a:t>多位各界专业人士参与可浏览分类目录的编辑工作，极大地适应了互联网信息爆炸式增长的趋势。</a:t>
            </a:r>
            <a:endParaRPr lang="zh-CN" altLang="en-US" sz="1135" dirty="0"/>
          </a:p>
        </p:txBody>
      </p:sp>
      <p:sp>
        <p:nvSpPr>
          <p:cNvPr id="423940" name="矩形 423939"/>
          <p:cNvSpPr/>
          <p:nvPr/>
        </p:nvSpPr>
        <p:spPr>
          <a:xfrm>
            <a:off x="1676393" y="1662104"/>
            <a:ext cx="2492375" cy="346075"/>
          </a:xfrm>
          <a:prstGeom prst="rect">
            <a:avLst/>
          </a:prstGeom>
          <a:noFill/>
          <a:ln w="9525">
            <a:noFill/>
            <a:miter/>
          </a:ln>
        </p:spPr>
        <p:txBody>
          <a:bodyPr wrap="none" anchor="ctr">
            <a:spAutoFit/>
          </a:bodyPr>
          <a:p>
            <a:pPr lvl="0" latinLnBrk="0"/>
            <a:r>
              <a:rPr lang="en-US" altLang="zh-CN" sz="1460" b="1">
                <a:latin typeface="Arial Black" panose="020B0A04020102020204" pitchFamily="34" charset="0"/>
                <a:ea typeface="仿宋_GB2312" panose="02010609030101010101" pitchFamily="49" charset="-122"/>
              </a:rPr>
              <a:t>3.5 </a:t>
            </a:r>
            <a:r>
              <a:rPr lang="zh-CN" altLang="en-US" sz="1625" b="1" dirty="0">
                <a:latin typeface="Arial Black" panose="020B0A04020102020204" pitchFamily="34" charset="0"/>
                <a:ea typeface="黑体" panose="02010609060101010101" pitchFamily="2" charset="-122"/>
              </a:rPr>
              <a:t>主要的搜索引擎介绍</a:t>
            </a:r>
            <a:r>
              <a:rPr lang="zh-CN" altLang="en-US" sz="1460" dirty="0">
                <a:latin typeface="Arial Black" panose="020B0A04020102020204" pitchFamily="34" charset="0"/>
                <a:ea typeface="仿宋_GB2312" panose="02010609030101010101" pitchFamily="49" charset="-122"/>
              </a:rPr>
              <a:t> </a:t>
            </a:r>
            <a:endParaRPr lang="zh-CN" altLang="en-US" sz="1460" dirty="0">
              <a:latin typeface="Arial Black" panose="020B0A04020102020204" pitchFamily="34" charset="0"/>
              <a:ea typeface="仿宋_GB2312" panose="02010609030101010101" pitchFamily="49"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5"/>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3939">
                                            <p:txEl>
                                              <p:charRg st="0" end="11"/>
                                            </p:txEl>
                                          </p:spTgt>
                                        </p:tgtEl>
                                        <p:attrNameLst>
                                          <p:attrName>style.visibility</p:attrName>
                                        </p:attrNameLst>
                                      </p:cBhvr>
                                      <p:to>
                                        <p:strVal val="visible"/>
                                      </p:to>
                                    </p:set>
                                    <p:anim calcmode="lin" valueType="num">
                                      <p:cBhvr additive="base">
                                        <p:cTn id="7" dur="500" fill="hold"/>
                                        <p:tgtEl>
                                          <p:spTgt spid="423939">
                                            <p:txEl>
                                              <p:charRg st="0" end="1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23939">
                                            <p:txEl>
                                              <p:charRg st="0" end="1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3939">
                                            <p:txEl>
                                              <p:charRg st="11" end="105"/>
                                            </p:txEl>
                                          </p:spTgt>
                                        </p:tgtEl>
                                        <p:attrNameLst>
                                          <p:attrName>style.visibility</p:attrName>
                                        </p:attrNameLst>
                                      </p:cBhvr>
                                      <p:to>
                                        <p:strVal val="visible"/>
                                      </p:to>
                                    </p:set>
                                    <p:anim calcmode="lin" valueType="num">
                                      <p:cBhvr additive="base">
                                        <p:cTn id="11" dur="500" fill="hold"/>
                                        <p:tgtEl>
                                          <p:spTgt spid="423939">
                                            <p:txEl>
                                              <p:charRg st="11" end="10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23939">
                                            <p:txEl>
                                              <p:charRg st="11" end="105"/>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23939">
                                            <p:txEl>
                                              <p:charRg st="105" end="181"/>
                                            </p:txEl>
                                          </p:spTgt>
                                        </p:tgtEl>
                                        <p:attrNameLst>
                                          <p:attrName>style.visibility</p:attrName>
                                        </p:attrNameLst>
                                      </p:cBhvr>
                                      <p:to>
                                        <p:strVal val="visible"/>
                                      </p:to>
                                    </p:set>
                                    <p:anim calcmode="lin" valueType="num">
                                      <p:cBhvr additive="base">
                                        <p:cTn id="15" dur="500" fill="hold"/>
                                        <p:tgtEl>
                                          <p:spTgt spid="423939">
                                            <p:txEl>
                                              <p:charRg st="105" end="18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23939">
                                            <p:txEl>
                                              <p:charRg st="105" end="18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23939">
                                            <p:txEl>
                                              <p:charRg st="181" end="189"/>
                                            </p:txEl>
                                          </p:spTgt>
                                        </p:tgtEl>
                                        <p:attrNameLst>
                                          <p:attrName>style.visibility</p:attrName>
                                        </p:attrNameLst>
                                      </p:cBhvr>
                                      <p:to>
                                        <p:strVal val="visible"/>
                                      </p:to>
                                    </p:set>
                                    <p:anim calcmode="lin" valueType="num">
                                      <p:cBhvr additive="base">
                                        <p:cTn id="21" dur="500" fill="hold"/>
                                        <p:tgtEl>
                                          <p:spTgt spid="423939">
                                            <p:txEl>
                                              <p:charRg st="181" end="189"/>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23939">
                                            <p:txEl>
                                              <p:charRg st="181" end="189"/>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23939">
                                            <p:txEl>
                                              <p:charRg st="189" end="220"/>
                                            </p:txEl>
                                          </p:spTgt>
                                        </p:tgtEl>
                                        <p:attrNameLst>
                                          <p:attrName>style.visibility</p:attrName>
                                        </p:attrNameLst>
                                      </p:cBhvr>
                                      <p:to>
                                        <p:strVal val="visible"/>
                                      </p:to>
                                    </p:set>
                                    <p:anim calcmode="lin" valueType="num">
                                      <p:cBhvr additive="base">
                                        <p:cTn id="25" dur="500" fill="hold"/>
                                        <p:tgtEl>
                                          <p:spTgt spid="423939">
                                            <p:txEl>
                                              <p:charRg st="189" end="22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23939">
                                            <p:txEl>
                                              <p:charRg st="189" end="22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23939">
                                            <p:txEl>
                                              <p:charRg st="220" end="293"/>
                                            </p:txEl>
                                          </p:spTgt>
                                        </p:tgtEl>
                                        <p:attrNameLst>
                                          <p:attrName>style.visibility</p:attrName>
                                        </p:attrNameLst>
                                      </p:cBhvr>
                                      <p:to>
                                        <p:strVal val="visible"/>
                                      </p:to>
                                    </p:set>
                                    <p:anim calcmode="lin" valueType="num">
                                      <p:cBhvr additive="base">
                                        <p:cTn id="29" dur="500" fill="hold"/>
                                        <p:tgtEl>
                                          <p:spTgt spid="423939">
                                            <p:txEl>
                                              <p:charRg st="220" end="29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23939">
                                            <p:txEl>
                                              <p:charRg st="220" end="293"/>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23939">
                                            <p:txEl>
                                              <p:charRg st="293" end="441"/>
                                            </p:txEl>
                                          </p:spTgt>
                                        </p:tgtEl>
                                        <p:attrNameLst>
                                          <p:attrName>style.visibility</p:attrName>
                                        </p:attrNameLst>
                                      </p:cBhvr>
                                      <p:to>
                                        <p:strVal val="visible"/>
                                      </p:to>
                                    </p:set>
                                    <p:anim calcmode="lin" valueType="num">
                                      <p:cBhvr additive="base">
                                        <p:cTn id="33" dur="500" fill="hold"/>
                                        <p:tgtEl>
                                          <p:spTgt spid="423939">
                                            <p:txEl>
                                              <p:charRg st="293" end="44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23939">
                                            <p:txEl>
                                              <p:charRg st="293" end="441"/>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23939">
                                            <p:txEl>
                                              <p:charRg st="441" end="564"/>
                                            </p:txEl>
                                          </p:spTgt>
                                        </p:tgtEl>
                                        <p:attrNameLst>
                                          <p:attrName>style.visibility</p:attrName>
                                        </p:attrNameLst>
                                      </p:cBhvr>
                                      <p:to>
                                        <p:strVal val="visible"/>
                                      </p:to>
                                    </p:set>
                                    <p:anim calcmode="lin" valueType="num">
                                      <p:cBhvr additive="base">
                                        <p:cTn id="37" dur="500" fill="hold"/>
                                        <p:tgtEl>
                                          <p:spTgt spid="423939">
                                            <p:txEl>
                                              <p:charRg st="441" end="56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23939">
                                            <p:txEl>
                                              <p:charRg st="441" end="56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3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27364" name="文本占位符 527363" descr="24726-1"/>
          <p:cNvPicPr>
            <a:picLocks noChangeAspect="1"/>
          </p:cNvPicPr>
          <p:nvPr>
            <p:ph type="body" idx="1"/>
          </p:nvPr>
        </p:nvPicPr>
        <p:blipFill>
          <a:blip r:embed="rId1"/>
          <a:stretch>
            <a:fillRect/>
          </a:stretch>
        </p:blipFill>
        <p:spPr>
          <a:xfrm>
            <a:off x="2495247" y="1498574"/>
            <a:ext cx="4915701" cy="4269644"/>
          </a:xfrm>
        </p:spPr>
      </p:pic>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2"/>
    </p:custDataLst>
  </p:cSld>
  <p:clrMapOvr>
    <a:masterClrMapping/>
  </p:clrMapOvr>
  <p:transition advClick="0" advTm="300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24966" name="矩形 424965"/>
          <p:cNvSpPr/>
          <p:nvPr/>
        </p:nvSpPr>
        <p:spPr>
          <a:xfrm>
            <a:off x="1851770" y="2668180"/>
            <a:ext cx="6251657" cy="536446"/>
          </a:xfrm>
          <a:prstGeom prst="rect">
            <a:avLst/>
          </a:prstGeom>
          <a:noFill/>
          <a:ln w="9525">
            <a:noFill/>
            <a:miter/>
          </a:ln>
        </p:spPr>
        <p:txBody>
          <a:bodyPr/>
          <a:lstStyle>
            <a:lvl1pPr marL="342900" lvl="0" indent="-342900" algn="l" defTabSz="914400" eaLnBrk="1" fontAlgn="base" latinLnBrk="1" hangingPunct="1">
              <a:spcBef>
                <a:spcPct val="20000"/>
              </a:spcBef>
              <a:spcAft>
                <a:spcPct val="0"/>
              </a:spcAft>
              <a:buChar char="•"/>
              <a:defRPr sz="2500" b="0" i="0" u="none" kern="1200" baseline="0">
                <a:solidFill>
                  <a:schemeClr val="tx1"/>
                </a:solidFill>
                <a:latin typeface="-머리정체M" pitchFamily="18" charset="-127"/>
                <a:ea typeface="-머리정체M" pitchFamily="18" charset="-127"/>
              </a:defRPr>
            </a:lvl1pPr>
            <a:lvl2pPr marL="742950" lvl="1" indent="-285750" algn="l" defTabSz="914400" eaLnBrk="1" fontAlgn="base" latinLnBrk="1" hangingPunct="1">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1" fontAlgn="base" latinLnBrk="1" hangingPunct="1">
              <a:spcBef>
                <a:spcPct val="20000"/>
              </a:spcBef>
              <a:spcAft>
                <a:spcPct val="0"/>
              </a:spcAft>
              <a:buChar char="•"/>
              <a:defRPr sz="1800" b="0" i="0" u="none" kern="1200" baseline="0">
                <a:solidFill>
                  <a:schemeClr val="tx1"/>
                </a:solidFill>
                <a:latin typeface="+mn-lt"/>
                <a:ea typeface="+mn-ea"/>
                <a:cs typeface="+mn-cs"/>
              </a:defRPr>
            </a:lvl3pPr>
            <a:lvl4pPr marL="1600200" lvl="3" indent="-228600" algn="l" defTabSz="914400" eaLnBrk="1" fontAlgn="base" latinLnBrk="1" hangingPunct="1">
              <a:spcBef>
                <a:spcPct val="20000"/>
              </a:spcBef>
              <a:spcAft>
                <a:spcPct val="0"/>
              </a:spcAft>
              <a:buChar char="•"/>
              <a:defRPr sz="1600" b="0" i="0" u="none" kern="1200" baseline="0">
                <a:solidFill>
                  <a:schemeClr val="tx1"/>
                </a:solidFill>
                <a:latin typeface="+mn-lt"/>
                <a:ea typeface="+mn-ea"/>
                <a:cs typeface="+mn-cs"/>
              </a:defRPr>
            </a:lvl4pPr>
            <a:lvl5pPr marL="2057400" lvl="4" indent="-228600" algn="l" defTabSz="914400" eaLnBrk="1" fontAlgn="base" latinLnBrk="1" hangingPunct="1">
              <a:spcBef>
                <a:spcPct val="20000"/>
              </a:spcBef>
              <a:spcAft>
                <a:spcPct val="0"/>
              </a:spcAft>
              <a:buChar char="•"/>
              <a:defRPr sz="1300" b="0" i="0" u="none" kern="1200" baseline="0">
                <a:solidFill>
                  <a:schemeClr val="tx1"/>
                </a:solidFill>
                <a:latin typeface="+mn-lt"/>
                <a:ea typeface="+mn-ea"/>
                <a:cs typeface="+mn-cs"/>
              </a:defRPr>
            </a:lvl5pPr>
          </a:lstStyle>
          <a:p>
            <a:pPr lvl="0"/>
            <a:endParaRPr lang="zh-CN" altLang="en-US" sz="1625" dirty="0"/>
          </a:p>
        </p:txBody>
      </p:sp>
      <p:sp>
        <p:nvSpPr>
          <p:cNvPr id="424969" name="矩形 424968"/>
          <p:cNvSpPr/>
          <p:nvPr/>
        </p:nvSpPr>
        <p:spPr>
          <a:xfrm>
            <a:off x="1734423" y="3075512"/>
            <a:ext cx="6550829" cy="2494280"/>
          </a:xfrm>
          <a:prstGeom prst="rect">
            <a:avLst/>
          </a:prstGeom>
          <a:noFill/>
          <a:ln w="9525">
            <a:noFill/>
            <a:miter/>
          </a:ln>
        </p:spPr>
        <p:txBody>
          <a:bodyPr anchor="ctr">
            <a:spAutoFit/>
          </a:bodyPr>
          <a:p>
            <a:pPr lvl="0" latinLnBrk="0">
              <a:lnSpc>
                <a:spcPct val="135000"/>
              </a:lnSpc>
            </a:pP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PMingLiU" panose="02020500000000000000" pitchFamily="18" charset="-120"/>
              </a:rPr>
              <a:t> </a:t>
            </a:r>
            <a:r>
              <a:rPr lang="zh-TW" altLang="zh-CN" sz="1460" dirty="0">
                <a:latin typeface="Arial Black" panose="020B0A04020102020204" pitchFamily="34" charset="0"/>
                <a:ea typeface="PMingLiU" panose="02020500000000000000" pitchFamily="18" charset="-120"/>
              </a:rPr>
              <a:t> </a:t>
            </a:r>
            <a:r>
              <a:rPr lang="zh-CN" altLang="en-US" sz="1460" dirty="0">
                <a:latin typeface="楷体_GB2312" panose="02010609030101010101" pitchFamily="49" charset="-122"/>
                <a:ea typeface="楷体_GB2312" panose="02010609030101010101" pitchFamily="49" charset="-122"/>
              </a:rPr>
              <a:t>百度公司（</a:t>
            </a:r>
            <a:r>
              <a:rPr lang="en-US" altLang="zh-CN" sz="1460" dirty="0" err="1">
                <a:latin typeface="楷体_GB2312" panose="02010609030101010101" pitchFamily="49" charset="-122"/>
                <a:ea typeface="楷体_GB2312" panose="02010609030101010101" pitchFamily="49" charset="-122"/>
              </a:rPr>
              <a:t>Baidu.com</a:t>
            </a:r>
            <a:r>
              <a:rPr lang="zh-CN" altLang="en-US" sz="1460" dirty="0">
                <a:latin typeface="楷体_GB2312" panose="02010609030101010101" pitchFamily="49" charset="-122"/>
                <a:ea typeface="楷体_GB2312" panose="02010609030101010101" pitchFamily="49" charset="-122"/>
              </a:rPr>
              <a:t>，</a:t>
            </a:r>
            <a:r>
              <a:rPr lang="en-US" altLang="zh-CN" sz="1460" dirty="0">
                <a:latin typeface="楷体_GB2312" panose="02010609030101010101" pitchFamily="49" charset="-122"/>
                <a:ea typeface="楷体_GB2312" panose="02010609030101010101" pitchFamily="49" charset="-122"/>
              </a:rPr>
              <a:t>Inc</a:t>
            </a:r>
            <a:r>
              <a:rPr lang="zh-CN" altLang="en-US" sz="1460" dirty="0">
                <a:latin typeface="楷体_GB2312" panose="02010609030101010101" pitchFamily="49" charset="-122"/>
                <a:ea typeface="楷体_GB2312" panose="02010609030101010101" pitchFamily="49" charset="-122"/>
              </a:rPr>
              <a:t>）于</a:t>
            </a:r>
            <a:r>
              <a:rPr lang="en-US" altLang="zh-CN" sz="1460" dirty="0">
                <a:latin typeface="楷体_GB2312" panose="02010609030101010101" pitchFamily="49" charset="-122"/>
                <a:ea typeface="楷体_GB2312" panose="02010609030101010101" pitchFamily="49" charset="-122"/>
              </a:rPr>
              <a:t>1999</a:t>
            </a:r>
            <a:r>
              <a:rPr lang="zh-CN" altLang="en-US" sz="1460" dirty="0">
                <a:latin typeface="楷体_GB2312" panose="02010609030101010101" pitchFamily="49" charset="-122"/>
                <a:ea typeface="楷体_GB2312" panose="02010609030101010101" pitchFamily="49" charset="-122"/>
              </a:rPr>
              <a:t>年底成立于美国硅谷，它的创建者是资深信息检索技术专家、超链分析专利的唯一持有人</a:t>
            </a:r>
            <a:r>
              <a:rPr lang="en-US" altLang="zh-CN" sz="1460" dirty="0">
                <a:latin typeface="楷体_GB2312" panose="02010609030101010101" pitchFamily="49" charset="-122"/>
                <a:ea typeface="楷体_GB2312" panose="02010609030101010101" pitchFamily="49" charset="-122"/>
              </a:rPr>
              <a:t>――</a:t>
            </a:r>
            <a:r>
              <a:rPr lang="zh-CN" altLang="en-US" sz="1460" dirty="0">
                <a:latin typeface="楷体_GB2312" panose="02010609030101010101" pitchFamily="49" charset="-122"/>
                <a:ea typeface="楷体_GB2312" panose="02010609030101010101" pitchFamily="49" charset="-122"/>
              </a:rPr>
              <a:t>百度总裁李彦宏及其好友</a:t>
            </a:r>
            <a:r>
              <a:rPr lang="en-US" altLang="zh-CN" sz="1460" dirty="0">
                <a:latin typeface="楷体_GB2312" panose="02010609030101010101" pitchFamily="49" charset="-122"/>
                <a:ea typeface="楷体_GB2312" panose="02010609030101010101" pitchFamily="49" charset="-122"/>
              </a:rPr>
              <a:t>――</a:t>
            </a:r>
            <a:r>
              <a:rPr lang="zh-CN" altLang="en-US" sz="1460" dirty="0">
                <a:latin typeface="楷体_GB2312" panose="02010609030101010101" pitchFamily="49" charset="-122"/>
                <a:ea typeface="楷体_GB2312" panose="02010609030101010101" pitchFamily="49" charset="-122"/>
              </a:rPr>
              <a:t>在硅谷有多年商界成功经验的百度执行副总裁徐勇博士。</a:t>
            </a:r>
            <a:br>
              <a:rPr lang="zh-CN" altLang="en-US" sz="1460" dirty="0">
                <a:latin typeface="楷体_GB2312" panose="02010609030101010101" pitchFamily="49" charset="-122"/>
                <a:ea typeface="楷体_GB2312" panose="02010609030101010101" pitchFamily="49" charset="-122"/>
              </a:rPr>
            </a:br>
            <a:r>
              <a:rPr lang="zh-CN" altLang="en-US" sz="1460" dirty="0">
                <a:latin typeface="楷体_GB2312" panose="02010609030101010101" pitchFamily="49" charset="-122"/>
                <a:ea typeface="楷体_GB2312" panose="02010609030101010101" pitchFamily="49" charset="-122"/>
              </a:rPr>
              <a:t>　　百度是目前全球最优秀的中文信息检索与传递技术供应商。中国所有提供搜索引擎的门户网站中，超过</a:t>
            </a:r>
            <a:r>
              <a:rPr lang="en-US" altLang="zh-CN" sz="1460" dirty="0">
                <a:latin typeface="楷体_GB2312" panose="02010609030101010101" pitchFamily="49" charset="-122"/>
                <a:ea typeface="楷体_GB2312" panose="02010609030101010101" pitchFamily="49" charset="-122"/>
              </a:rPr>
              <a:t>80%</a:t>
            </a:r>
            <a:r>
              <a:rPr lang="zh-CN" altLang="en-US" sz="1460" dirty="0">
                <a:latin typeface="楷体_GB2312" panose="02010609030101010101" pitchFamily="49" charset="-122"/>
                <a:ea typeface="楷体_GB2312" panose="02010609030101010101" pitchFamily="49" charset="-122"/>
              </a:rPr>
              <a:t>以上都由百度提供搜索引擎技术支持，现有客户包括新浪、搜狐、</a:t>
            </a:r>
            <a:r>
              <a:rPr lang="en-US" altLang="zh-CN" sz="1460" dirty="0">
                <a:latin typeface="楷体_GB2312" panose="02010609030101010101" pitchFamily="49" charset="-122"/>
                <a:ea typeface="楷体_GB2312" panose="02010609030101010101" pitchFamily="49" charset="-122"/>
              </a:rPr>
              <a:t>Tom(163.net)</a:t>
            </a:r>
            <a:r>
              <a:rPr lang="zh-CN" altLang="en-US" sz="1460" dirty="0">
                <a:latin typeface="楷体_GB2312" panose="02010609030101010101" pitchFamily="49" charset="-122"/>
                <a:ea typeface="楷体_GB2312" panose="02010609030101010101" pitchFamily="49" charset="-122"/>
              </a:rPr>
              <a:t>、腾讯、</a:t>
            </a:r>
            <a:r>
              <a:rPr lang="en-US" altLang="zh-CN" sz="1460" dirty="0">
                <a:latin typeface="楷体_GB2312" panose="02010609030101010101" pitchFamily="49" charset="-122"/>
                <a:ea typeface="楷体_GB2312" panose="02010609030101010101" pitchFamily="49" charset="-122"/>
              </a:rPr>
              <a:t>263</a:t>
            </a:r>
            <a:r>
              <a:rPr lang="zh-CN" altLang="en-US" sz="1460" dirty="0">
                <a:latin typeface="楷体_GB2312" panose="02010609030101010101" pitchFamily="49" charset="-122"/>
                <a:ea typeface="楷体_GB2312" panose="02010609030101010101" pitchFamily="49" charset="-122"/>
              </a:rPr>
              <a:t>、</a:t>
            </a:r>
            <a:r>
              <a:rPr lang="en-US" altLang="zh-CN" sz="1460" dirty="0">
                <a:latin typeface="楷体_GB2312" panose="02010609030101010101" pitchFamily="49" charset="-122"/>
                <a:ea typeface="楷体_GB2312" panose="02010609030101010101" pitchFamily="49" charset="-122"/>
              </a:rPr>
              <a:t>21cn</a:t>
            </a:r>
            <a:r>
              <a:rPr lang="zh-CN" altLang="en-US" sz="1460" dirty="0">
                <a:latin typeface="楷体_GB2312" panose="02010609030101010101" pitchFamily="49" charset="-122"/>
                <a:ea typeface="楷体_GB2312" panose="02010609030101010101" pitchFamily="49" charset="-122"/>
              </a:rPr>
              <a:t>、上海热线、广州视窗、新华网、北方时空、西部时空、重庆热线、吉林信息港、大庆信息港、东方热线、湖南信息港、南阳信息港、顺德信息网。 </a:t>
            </a:r>
            <a:endParaRPr lang="zh-CN" altLang="en-US" sz="1460" dirty="0">
              <a:latin typeface="楷体_GB2312" panose="02010609030101010101" pitchFamily="49" charset="-122"/>
              <a:ea typeface="楷体_GB2312" panose="02010609030101010101" pitchFamily="49" charset="-122"/>
            </a:endParaRPr>
          </a:p>
        </p:txBody>
      </p:sp>
      <p:pic>
        <p:nvPicPr>
          <p:cNvPr id="424972" name="内容占位符 424971" descr="da0ab73eccb95efa838b133b">
            <a:hlinkClick r:id="rId1"/>
          </p:cNvPr>
          <p:cNvPicPr>
            <a:picLocks noChangeAspect="1"/>
          </p:cNvPicPr>
          <p:nvPr>
            <p:ph/>
          </p:nvPr>
        </p:nvPicPr>
        <p:blipFill>
          <a:blip r:embed="rId2">
            <a:clrChange>
              <a:clrFrom>
                <a:srgbClr val="FFFFFF"/>
              </a:clrFrom>
              <a:clrTo>
                <a:srgbClr val="FFFFFF">
                  <a:alpha val="0"/>
                </a:srgbClr>
              </a:clrTo>
            </a:clrChange>
          </a:blip>
          <a:stretch>
            <a:fillRect/>
          </a:stretch>
        </p:blipFill>
        <p:spPr>
          <a:xfrm>
            <a:off x="1851770" y="2200080"/>
            <a:ext cx="1831137" cy="732455"/>
          </a:xfrm>
        </p:spPr>
      </p:pic>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3"/>
    </p:custDataLst>
  </p:cSld>
  <p:clrMapOvr>
    <a:masterClrMapping/>
  </p:clrMapOvr>
  <p:transition advClick="0" advTm="300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28037" name="矩形 428036"/>
          <p:cNvSpPr/>
          <p:nvPr/>
        </p:nvSpPr>
        <p:spPr>
          <a:xfrm>
            <a:off x="1559046" y="2192984"/>
            <a:ext cx="6843552" cy="1760220"/>
          </a:xfrm>
          <a:prstGeom prst="rect">
            <a:avLst/>
          </a:prstGeom>
          <a:noFill/>
          <a:ln w="9525">
            <a:noFill/>
            <a:miter/>
          </a:ln>
        </p:spPr>
        <p:txBody>
          <a:bodyPr anchor="ctr">
            <a:spAutoFit/>
          </a:bodyPr>
          <a:p>
            <a:pPr lvl="0" latinLnBrk="0">
              <a:lnSpc>
                <a:spcPct val="125000"/>
              </a:lnSpc>
              <a:buClr>
                <a:srgbClr val="66FF66"/>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限制文档格式</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 </a:t>
            </a:r>
            <a:r>
              <a:rPr lang="en-US" altLang="zh-CN" sz="1460" dirty="0" err="1">
                <a:latin typeface="Arial Black" panose="020B0A04020102020204" pitchFamily="34" charset="0"/>
                <a:ea typeface="仿宋_GB2312" panose="02010609030101010101" pitchFamily="49" charset="-122"/>
              </a:rPr>
              <a:t>Filetype</a:t>
            </a:r>
            <a:r>
              <a:rPr lang="en-US" altLang="zh-CN" sz="1460">
                <a:latin typeface="Arial Black" panose="020B0A04020102020204" pitchFamily="34" charset="0"/>
                <a:ea typeface="仿宋_GB2312" panose="02010609030101010101" pitchFamily="49" charset="-122"/>
              </a:rPr>
              <a:t> PDF</a:t>
            </a:r>
            <a:r>
              <a:rPr lang="zh-CN" altLang="en-US" sz="1460" dirty="0">
                <a:latin typeface="Arial Black" panose="020B0A04020102020204" pitchFamily="34" charset="0"/>
                <a:ea typeface="仿宋_GB2312" panose="02010609030101010101" pitchFamily="49" charset="-122"/>
              </a:rPr>
              <a:t>、</a:t>
            </a:r>
            <a:r>
              <a:rPr lang="en-US" altLang="zh-CN" sz="1460">
                <a:latin typeface="Arial Black" panose="020B0A04020102020204" pitchFamily="34" charset="0"/>
                <a:ea typeface="仿宋_GB2312" panose="02010609030101010101" pitchFamily="49" charset="-122"/>
              </a:rPr>
              <a:t>DOC</a:t>
            </a:r>
            <a:r>
              <a:rPr lang="zh-CN" altLang="en-US" sz="1460" dirty="0">
                <a:latin typeface="Arial Black" panose="020B0A04020102020204" pitchFamily="34" charset="0"/>
                <a:ea typeface="仿宋_GB2312" panose="02010609030101010101" pitchFamily="49" charset="-122"/>
              </a:rPr>
              <a:t>、</a:t>
            </a:r>
            <a:r>
              <a:rPr lang="en-US" altLang="zh-CN" sz="1460">
                <a:latin typeface="Arial Black" panose="020B0A04020102020204" pitchFamily="34" charset="0"/>
                <a:ea typeface="仿宋_GB2312" panose="02010609030101010101" pitchFamily="49" charset="-122"/>
              </a:rPr>
              <a:t>XLS</a:t>
            </a:r>
            <a:r>
              <a:rPr lang="zh-CN" altLang="en-US" sz="1460" dirty="0">
                <a:latin typeface="Arial Black" panose="020B0A04020102020204" pitchFamily="34" charset="0"/>
                <a:ea typeface="仿宋_GB2312" panose="02010609030101010101" pitchFamily="49" charset="-122"/>
              </a:rPr>
              <a:t> </a:t>
            </a:r>
            <a:r>
              <a:rPr lang="en-US" altLang="zh-CN" sz="1460">
                <a:latin typeface="Arial Black" panose="020B0A04020102020204" pitchFamily="34" charset="0"/>
                <a:ea typeface="仿宋_GB2312" panose="02010609030101010101" pitchFamily="49" charset="-122"/>
              </a:rPr>
              <a:t>e.g. </a:t>
            </a:r>
            <a:r>
              <a:rPr lang="zh-CN" altLang="en-US" sz="1460" dirty="0">
                <a:solidFill>
                  <a:srgbClr val="E63512"/>
                </a:solidFill>
                <a:latin typeface="Arial Black" panose="020B0A04020102020204" pitchFamily="34" charset="0"/>
                <a:ea typeface="仿宋_GB2312" panose="02010609030101010101" pitchFamily="49" charset="-122"/>
              </a:rPr>
              <a:t>霍金 黑洞 </a:t>
            </a:r>
            <a:r>
              <a:rPr lang="en-US" altLang="zh-CN" sz="1460" dirty="0" err="1">
                <a:solidFill>
                  <a:srgbClr val="E63512"/>
                </a:solidFill>
                <a:latin typeface="Arial Black" panose="020B0A04020102020204" pitchFamily="34" charset="0"/>
                <a:ea typeface="仿宋_GB2312" panose="02010609030101010101" pitchFamily="49" charset="-122"/>
              </a:rPr>
              <a:t>filetype:pdf</a:t>
            </a:r>
            <a:r>
              <a:rPr lang="en-US" altLang="zh-CN" sz="1460">
                <a:latin typeface="Arial Black" panose="020B0A04020102020204" pitchFamily="34" charset="0"/>
                <a:ea typeface="仿宋_GB2312" panose="02010609030101010101" pitchFamily="49" charset="-122"/>
              </a:rPr>
              <a:t> </a:t>
            </a:r>
            <a:endParaRPr lang="zh-CN" altLang="en-US" sz="1460" dirty="0">
              <a:latin typeface="Arial Black" panose="020B0A04020102020204" pitchFamily="34" charset="0"/>
              <a:ea typeface="仿宋_GB2312" panose="02010609030101010101" pitchFamily="49" charset="-122"/>
            </a:endParaRPr>
          </a:p>
          <a:p>
            <a:pPr lvl="0" latinLnBrk="0">
              <a:lnSpc>
                <a:spcPct val="125000"/>
              </a:lnSpc>
              <a:buClr>
                <a:srgbClr val="66FF66"/>
              </a:buClr>
              <a:buFont typeface="Wingdings" panose="05000000000000000000" pitchFamily="2" charset="2"/>
              <a:buChar char="p"/>
            </a:pPr>
            <a:r>
              <a:rPr lang="zh-TW" altLang="zh-CN" sz="1460" dirty="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限定在特定站点</a:t>
            </a:r>
            <a:r>
              <a:rPr lang="en-US" altLang="zh-CN" sz="1460">
                <a:latin typeface="Arial Black" panose="020B0A04020102020204" pitchFamily="34" charset="0"/>
                <a:ea typeface="仿宋_GB2312" panose="02010609030101010101" pitchFamily="49" charset="-122"/>
              </a:rPr>
              <a:t>: site</a:t>
            </a:r>
            <a:r>
              <a:rPr lang="zh-CN" altLang="en-US" sz="1460" dirty="0">
                <a:latin typeface="Arial Black" panose="020B0A04020102020204" pitchFamily="34" charset="0"/>
                <a:ea typeface="仿宋_GB2312" panose="02010609030101010101" pitchFamily="49" charset="-122"/>
              </a:rPr>
              <a:t>   </a:t>
            </a:r>
            <a:r>
              <a:rPr lang="en-US" altLang="zh-CN" sz="1460">
                <a:latin typeface="Arial Black" panose="020B0A04020102020204" pitchFamily="34" charset="0"/>
                <a:ea typeface="仿宋_GB2312" panose="02010609030101010101" pitchFamily="49" charset="-122"/>
              </a:rPr>
              <a:t>e.g. mp3</a:t>
            </a:r>
            <a:r>
              <a:rPr lang="zh-CN" altLang="en-US" sz="1460" dirty="0">
                <a:latin typeface="Arial Black" panose="020B0A04020102020204" pitchFamily="34" charset="0"/>
                <a:ea typeface="仿宋_GB2312" panose="02010609030101010101" pitchFamily="49" charset="-122"/>
              </a:rPr>
              <a:t>播放器 </a:t>
            </a:r>
            <a:r>
              <a:rPr lang="en-US" altLang="zh-CN" sz="1460" dirty="0" err="1">
                <a:solidFill>
                  <a:srgbClr val="E63512"/>
                </a:solidFill>
                <a:latin typeface="Arial Black" panose="020B0A04020102020204" pitchFamily="34" charset="0"/>
                <a:ea typeface="仿宋_GB2312" panose="02010609030101010101" pitchFamily="49" charset="-122"/>
              </a:rPr>
              <a:t>site:Sina.com.cn</a:t>
            </a:r>
            <a:r>
              <a:rPr lang="en-US" altLang="zh-CN" sz="1460">
                <a:latin typeface="Arial Black" panose="020B0A04020102020204" pitchFamily="34" charset="0"/>
                <a:ea typeface="仿宋_GB2312" panose="02010609030101010101" pitchFamily="49" charset="-122"/>
              </a:rPr>
              <a:t> </a:t>
            </a:r>
            <a:endParaRPr lang="en-US" altLang="zh-CN" sz="1460">
              <a:latin typeface="Arial Black" panose="020B0A04020102020204" pitchFamily="34" charset="0"/>
              <a:ea typeface="仿宋_GB2312" panose="02010609030101010101" pitchFamily="49" charset="-122"/>
            </a:endParaRPr>
          </a:p>
          <a:p>
            <a:pPr lvl="0" latinLnBrk="0">
              <a:lnSpc>
                <a:spcPct val="125000"/>
              </a:lnSpc>
              <a:buClr>
                <a:srgbClr val="66FF66"/>
              </a:buClr>
              <a:buFont typeface="Wingdings" panose="05000000000000000000" pitchFamily="2" charset="2"/>
              <a:buChar char="p"/>
            </a:pPr>
            <a:r>
              <a:rPr lang="zh-TW" altLang="zh-CN" sz="1460" dirty="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限定在网页标题中</a:t>
            </a:r>
            <a:r>
              <a:rPr lang="en-US" altLang="zh-CN" sz="1460">
                <a:latin typeface="Arial Black" panose="020B0A04020102020204" pitchFamily="34" charset="0"/>
                <a:ea typeface="仿宋_GB2312" panose="02010609030101010101" pitchFamily="49" charset="-122"/>
              </a:rPr>
              <a:t>: </a:t>
            </a:r>
            <a:r>
              <a:rPr lang="en-US" altLang="zh-CN" sz="1460" dirty="0" err="1">
                <a:latin typeface="Arial Black" panose="020B0A04020102020204" pitchFamily="34" charset="0"/>
                <a:ea typeface="仿宋_GB2312" panose="02010609030101010101" pitchFamily="49" charset="-122"/>
              </a:rPr>
              <a:t>intitle</a:t>
            </a:r>
            <a:r>
              <a:rPr lang="en-US" altLang="zh-CN" sz="1460">
                <a:latin typeface="Arial Black" panose="020B0A04020102020204" pitchFamily="34" charset="0"/>
                <a:ea typeface="仿宋_GB2312" panose="02010609030101010101" pitchFamily="49" charset="-122"/>
              </a:rPr>
              <a:t>   e.g. </a:t>
            </a:r>
            <a:r>
              <a:rPr lang="zh-CN" altLang="en-US" sz="1460" dirty="0">
                <a:solidFill>
                  <a:srgbClr val="E63512"/>
                </a:solidFill>
                <a:latin typeface="Arial Black" panose="020B0A04020102020204" pitchFamily="34" charset="0"/>
                <a:ea typeface="仿宋_GB2312" panose="02010609030101010101" pitchFamily="49" charset="-122"/>
              </a:rPr>
              <a:t>写真 </a:t>
            </a:r>
            <a:r>
              <a:rPr lang="en-US" altLang="zh-CN" sz="1460" dirty="0" err="1">
                <a:solidFill>
                  <a:srgbClr val="E63512"/>
                </a:solidFill>
                <a:latin typeface="Arial Black" panose="020B0A04020102020204" pitchFamily="34" charset="0"/>
                <a:ea typeface="仿宋_GB2312" panose="02010609030101010101" pitchFamily="49" charset="-122"/>
              </a:rPr>
              <a:t>intitle</a:t>
            </a:r>
            <a:r>
              <a:rPr lang="en-US" altLang="zh-CN" sz="1460">
                <a:solidFill>
                  <a:srgbClr val="E63512"/>
                </a:solidFill>
                <a:latin typeface="Arial Black" panose="020B0A04020102020204" pitchFamily="34" charset="0"/>
                <a:ea typeface="仿宋_GB2312" panose="02010609030101010101" pitchFamily="49" charset="-122"/>
              </a:rPr>
              <a:t>:</a:t>
            </a:r>
            <a:r>
              <a:rPr lang="zh-CN" altLang="en-US" sz="1460" dirty="0">
                <a:solidFill>
                  <a:srgbClr val="E63512"/>
                </a:solidFill>
                <a:latin typeface="Arial Black" panose="020B0A04020102020204" pitchFamily="34" charset="0"/>
                <a:ea typeface="仿宋_GB2312" panose="02010609030101010101" pitchFamily="49" charset="-122"/>
              </a:rPr>
              <a:t>林青霞</a:t>
            </a:r>
            <a:endParaRPr lang="en-US" altLang="zh-CN" sz="1460">
              <a:solidFill>
                <a:srgbClr val="E63512"/>
              </a:solidFill>
              <a:latin typeface="Arial Black" panose="020B0A04020102020204" pitchFamily="34" charset="0"/>
              <a:ea typeface="仿宋_GB2312" panose="02010609030101010101" pitchFamily="49" charset="-122"/>
            </a:endParaRPr>
          </a:p>
          <a:p>
            <a:pPr lvl="0" latinLnBrk="0">
              <a:lnSpc>
                <a:spcPct val="125000"/>
              </a:lnSpc>
              <a:buClr>
                <a:srgbClr val="66FF66"/>
              </a:buClr>
              <a:buFont typeface="Wingdings" panose="05000000000000000000" pitchFamily="2" charset="2"/>
              <a:buChar char="p"/>
            </a:pPr>
            <a:r>
              <a:rPr lang="zh-TW" altLang="zh-CN" sz="1460" dirty="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限定在</a:t>
            </a:r>
            <a:r>
              <a:rPr lang="en-US" altLang="zh-CN" sz="1460" dirty="0" err="1">
                <a:latin typeface="Arial Black" panose="020B0A04020102020204" pitchFamily="34" charset="0"/>
                <a:ea typeface="仿宋_GB2312" panose="02010609030101010101" pitchFamily="49" charset="-122"/>
              </a:rPr>
              <a:t>url</a:t>
            </a:r>
            <a:r>
              <a:rPr lang="en-US" altLang="zh-CN" sz="146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链接中</a:t>
            </a:r>
            <a:r>
              <a:rPr lang="en-US" altLang="zh-CN" sz="1460">
                <a:latin typeface="Arial Black" panose="020B0A04020102020204" pitchFamily="34" charset="0"/>
                <a:ea typeface="仿宋_GB2312" panose="02010609030101010101" pitchFamily="49" charset="-122"/>
              </a:rPr>
              <a:t>: </a:t>
            </a:r>
            <a:r>
              <a:rPr lang="en-US" altLang="zh-CN" sz="1460" dirty="0" err="1">
                <a:latin typeface="Arial Black" panose="020B0A04020102020204" pitchFamily="34" charset="0"/>
                <a:ea typeface="仿宋_GB2312" panose="02010609030101010101" pitchFamily="49" charset="-122"/>
              </a:rPr>
              <a:t>inurl</a:t>
            </a:r>
            <a:r>
              <a:rPr lang="en-US" altLang="zh-CN" sz="1460">
                <a:latin typeface="Arial Black" panose="020B0A04020102020204" pitchFamily="34" charset="0"/>
                <a:ea typeface="仿宋_GB2312" panose="02010609030101010101" pitchFamily="49" charset="-122"/>
              </a:rPr>
              <a:t>   e.g. </a:t>
            </a:r>
            <a:r>
              <a:rPr lang="en-US" altLang="zh-CN" sz="1460">
                <a:solidFill>
                  <a:srgbClr val="E63512"/>
                </a:solidFill>
                <a:latin typeface="Arial Black" panose="020B0A04020102020204" pitchFamily="34" charset="0"/>
                <a:ea typeface="仿宋_GB2312" panose="02010609030101010101" pitchFamily="49" charset="-122"/>
              </a:rPr>
              <a:t>AUTOCAD  </a:t>
            </a:r>
            <a:r>
              <a:rPr lang="en-US" altLang="zh-CN" sz="1460" dirty="0" err="1">
                <a:solidFill>
                  <a:srgbClr val="E63512"/>
                </a:solidFill>
                <a:latin typeface="Arial Black" panose="020B0A04020102020204" pitchFamily="34" charset="0"/>
                <a:ea typeface="仿宋_GB2312" panose="02010609030101010101" pitchFamily="49" charset="-122"/>
              </a:rPr>
              <a:t>inurl:newhua</a:t>
            </a:r>
            <a:endParaRPr lang="en-US" altLang="zh-CN" sz="1460">
              <a:solidFill>
                <a:srgbClr val="E63512"/>
              </a:solidFill>
              <a:latin typeface="Arial Black" panose="020B0A04020102020204" pitchFamily="34" charset="0"/>
              <a:ea typeface="仿宋_GB2312" panose="02010609030101010101" pitchFamily="49" charset="-122"/>
            </a:endParaRPr>
          </a:p>
          <a:p>
            <a:pPr lvl="0" latinLnBrk="0">
              <a:lnSpc>
                <a:spcPct val="125000"/>
              </a:lnSpc>
              <a:buClr>
                <a:srgbClr val="66FF66"/>
              </a:buClr>
              <a:buFont typeface="Wingdings" panose="05000000000000000000" pitchFamily="2" charset="2"/>
              <a:buChar char="p"/>
            </a:pPr>
            <a:r>
              <a:rPr lang="zh-TW" altLang="zh-CN" sz="1460" dirty="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精确匹配</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双引号和书名号</a:t>
            </a:r>
            <a:endParaRPr lang="zh-TW" altLang="zh-CN" sz="1460" dirty="0">
              <a:latin typeface="Arial Black" panose="020B0A04020102020204" pitchFamily="34" charset="0"/>
              <a:ea typeface="仿宋_GB2312" panose="02010609030101010101" pitchFamily="49" charset="-122"/>
            </a:endParaRPr>
          </a:p>
          <a:p>
            <a:pPr lvl="0" latinLnBrk="0">
              <a:lnSpc>
                <a:spcPct val="125000"/>
              </a:lnSpc>
              <a:buClr>
                <a:srgbClr val="66FF66"/>
              </a:buClr>
              <a:buFont typeface="Wingdings" panose="05000000000000000000" pitchFamily="2" charset="2"/>
              <a:buChar char="p"/>
            </a:pPr>
            <a:r>
              <a:rPr lang="zh-TW" altLang="zh-CN" sz="1460" dirty="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要求搜索结果中不含特定查询词:</a:t>
            </a:r>
            <a:r>
              <a:rPr lang="en-US" altLang="zh-CN" sz="1460">
                <a:latin typeface="Arial Black" panose="020B0A04020102020204" pitchFamily="34" charset="0"/>
                <a:ea typeface="仿宋_GB2312" panose="02010609030101010101" pitchFamily="49" charset="-122"/>
              </a:rPr>
              <a:t>   e.g.  </a:t>
            </a:r>
            <a:r>
              <a:rPr lang="zh-CN" altLang="en-US" sz="1460" dirty="0">
                <a:latin typeface="Arial Black" panose="020B0A04020102020204" pitchFamily="34" charset="0"/>
                <a:ea typeface="仿宋_GB2312" panose="02010609030101010101" pitchFamily="49" charset="-122"/>
              </a:rPr>
              <a:t>神雕侠侣 </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电视剧</a:t>
            </a:r>
            <a:endParaRPr lang="zh-CN" altLang="en-US" sz="1460">
              <a:latin typeface="Arial Black" panose="020B0A04020102020204" pitchFamily="34" charset="0"/>
              <a:ea typeface="仿宋_GB2312" panose="02010609030101010101" pitchFamily="49" charset="-122"/>
            </a:endParaRPr>
          </a:p>
        </p:txBody>
      </p:sp>
      <p:sp>
        <p:nvSpPr>
          <p:cNvPr id="428039" name="矩形 428038"/>
          <p:cNvSpPr/>
          <p:nvPr/>
        </p:nvSpPr>
        <p:spPr>
          <a:xfrm>
            <a:off x="1501017" y="3707299"/>
            <a:ext cx="7102749" cy="554990"/>
          </a:xfrm>
          <a:prstGeom prst="rect">
            <a:avLst/>
          </a:prstGeom>
          <a:noFill/>
          <a:ln w="9525">
            <a:noFill/>
            <a:miter/>
          </a:ln>
        </p:spPr>
        <p:txBody>
          <a:bodyPr anchor="ctr">
            <a:spAutoFit/>
          </a:bodyPr>
          <a:p>
            <a:pPr lvl="0" latinLnBrk="0"/>
            <a:br>
              <a:rPr lang="en-US" altLang="zh-CN" sz="1460">
                <a:latin typeface="Arial Black" panose="020B0A04020102020204" pitchFamily="34" charset="0"/>
                <a:ea typeface="PMingLiU" panose="02020500000000000000" pitchFamily="18" charset="-120"/>
              </a:rPr>
            </a:br>
            <a:endParaRPr lang="en-US" altLang="zh-CN" sz="1460">
              <a:latin typeface="Arial Black" panose="020B0A04020102020204" pitchFamily="34" charset="0"/>
              <a:ea typeface="PMingLiU" panose="02020500000000000000" pitchFamily="18" charset="-120"/>
            </a:endParaRPr>
          </a:p>
        </p:txBody>
      </p:sp>
      <p:sp>
        <p:nvSpPr>
          <p:cNvPr id="428041" name="矩形 428040"/>
          <p:cNvSpPr/>
          <p:nvPr/>
        </p:nvSpPr>
        <p:spPr>
          <a:xfrm>
            <a:off x="1559046" y="3957066"/>
            <a:ext cx="6843552" cy="1760220"/>
          </a:xfrm>
          <a:prstGeom prst="rect">
            <a:avLst/>
          </a:prstGeom>
          <a:noFill/>
          <a:ln w="9525">
            <a:noFill/>
            <a:miter/>
          </a:ln>
        </p:spPr>
        <p:txBody>
          <a:bodyPr anchor="ctr">
            <a:spAutoFit/>
          </a:bodyPr>
          <a:p>
            <a:pPr lvl="0" latinLnBrk="0">
              <a:lnSpc>
                <a:spcPct val="125000"/>
              </a:lnSpc>
            </a:pPr>
            <a:r>
              <a:rPr lang="en-US" altLang="zh-CN" sz="1460">
                <a:latin typeface="仿宋_GB2312" panose="02010609030101010101" pitchFamily="49" charset="-122"/>
                <a:ea typeface="仿宋_GB2312" panose="02010609030101010101" pitchFamily="49" charset="-122"/>
              </a:rPr>
              <a:t>    </a:t>
            </a:r>
            <a:r>
              <a:rPr lang="en-US" altLang="zh-CN" sz="1460" b="1">
                <a:latin typeface="仿宋_GB2312" panose="02010609030101010101" pitchFamily="49" charset="-122"/>
                <a:ea typeface="仿宋_GB2312" panose="02010609030101010101" pitchFamily="49" charset="-122"/>
              </a:rPr>
              <a:t>①</a:t>
            </a:r>
            <a:r>
              <a:rPr lang="en-US" altLang="zh-CN" sz="1460" dirty="0">
                <a:latin typeface="仿宋_GB2312" panose="02010609030101010101" pitchFamily="49" charset="-122"/>
                <a:ea typeface="仿宋_GB2312" panose="02010609030101010101" pitchFamily="49" charset="-122"/>
              </a:rPr>
              <a:t>site:</a:t>
            </a:r>
            <a:r>
              <a:rPr lang="zh-CN" altLang="en-US" sz="1460" dirty="0">
                <a:latin typeface="仿宋_GB2312" panose="02010609030101010101" pitchFamily="49" charset="-122"/>
                <a:ea typeface="仿宋_GB2312" panose="02010609030101010101" pitchFamily="49" charset="-122"/>
              </a:rPr>
              <a:t>后面跟的站点域名，不要带</a:t>
            </a:r>
            <a:r>
              <a:rPr lang="en-US" altLang="zh-CN" sz="1460" dirty="0">
                <a:latin typeface="仿宋_GB2312" panose="02010609030101010101" pitchFamily="49" charset="-122"/>
                <a:ea typeface="仿宋_GB2312" panose="02010609030101010101" pitchFamily="49" charset="-122"/>
              </a:rPr>
              <a:t>http://</a:t>
            </a:r>
            <a:r>
              <a:rPr lang="zh-CN" altLang="en-US" sz="1460" dirty="0">
                <a:latin typeface="仿宋_GB2312" panose="02010609030101010101" pitchFamily="49" charset="-122"/>
                <a:ea typeface="仿宋_GB2312" panose="02010609030101010101" pitchFamily="49" charset="-122"/>
              </a:rPr>
              <a:t>；另外，</a:t>
            </a:r>
            <a:r>
              <a:rPr lang="en-US" altLang="zh-CN" sz="1460" dirty="0">
                <a:latin typeface="仿宋_GB2312" panose="02010609030101010101" pitchFamily="49" charset="-122"/>
                <a:ea typeface="仿宋_GB2312" panose="02010609030101010101" pitchFamily="49" charset="-122"/>
              </a:rPr>
              <a:t>site:</a:t>
            </a:r>
            <a:r>
              <a:rPr lang="zh-CN" altLang="en-US" sz="1460" dirty="0">
                <a:latin typeface="仿宋_GB2312" panose="02010609030101010101" pitchFamily="49" charset="-122"/>
                <a:ea typeface="仿宋_GB2312" panose="02010609030101010101" pitchFamily="49" charset="-122"/>
              </a:rPr>
              <a:t>和站点名之间，不要带空格 </a:t>
            </a:r>
            <a:r>
              <a:rPr lang="en-US" altLang="zh-CN" sz="1460" b="1">
                <a:latin typeface="仿宋_GB2312" panose="02010609030101010101" pitchFamily="49" charset="-122"/>
                <a:ea typeface="仿宋_GB2312" panose="02010609030101010101" pitchFamily="49" charset="-122"/>
              </a:rPr>
              <a:t>②</a:t>
            </a:r>
            <a:r>
              <a:rPr lang="en-US" altLang="zh-CN" sz="1460" dirty="0" err="1">
                <a:latin typeface="仿宋_GB2312" panose="02010609030101010101" pitchFamily="49" charset="-122"/>
                <a:ea typeface="仿宋_GB2312" panose="02010609030101010101" pitchFamily="49" charset="-122"/>
              </a:rPr>
              <a:t>intitle</a:t>
            </a:r>
            <a:r>
              <a:rPr lang="en-US" altLang="zh-CN" sz="1460">
                <a:latin typeface="仿宋_GB2312" panose="02010609030101010101" pitchFamily="49" charset="-122"/>
                <a:ea typeface="仿宋_GB2312" panose="02010609030101010101" pitchFamily="49" charset="-122"/>
              </a:rPr>
              <a:t>:</a:t>
            </a:r>
            <a:r>
              <a:rPr lang="zh-CN" altLang="en-US" sz="1460" dirty="0">
                <a:latin typeface="仿宋_GB2312" panose="02010609030101010101" pitchFamily="49" charset="-122"/>
                <a:ea typeface="仿宋_GB2312" panose="02010609030101010101" pitchFamily="49" charset="-122"/>
              </a:rPr>
              <a:t>和后面的关键词之间，不要有空格</a:t>
            </a:r>
            <a:r>
              <a:rPr lang="en-US" altLang="zh-CN" sz="1460">
                <a:latin typeface="仿宋_GB2312" panose="02010609030101010101" pitchFamily="49" charset="-122"/>
                <a:ea typeface="仿宋_GB2312" panose="02010609030101010101" pitchFamily="49" charset="-122"/>
              </a:rPr>
              <a:t> </a:t>
            </a:r>
            <a:r>
              <a:rPr lang="en-US" altLang="zh-CN" sz="1460" b="1">
                <a:latin typeface="Arial Black" panose="020B0A04020102020204" pitchFamily="34" charset="0"/>
                <a:ea typeface="仿宋_GB2312" panose="02010609030101010101" pitchFamily="49" charset="-122"/>
              </a:rPr>
              <a:t>③</a:t>
            </a:r>
            <a:r>
              <a:rPr lang="en-US" altLang="zh-CN" sz="1460" dirty="0" err="1">
                <a:latin typeface="仿宋_GB2312" panose="02010609030101010101" pitchFamily="49" charset="-122"/>
                <a:ea typeface="仿宋_GB2312" panose="02010609030101010101" pitchFamily="49" charset="-122"/>
              </a:rPr>
              <a:t>inurl</a:t>
            </a:r>
            <a:r>
              <a:rPr lang="en-US" altLang="zh-CN" sz="1460" dirty="0">
                <a:latin typeface="仿宋_GB2312" panose="02010609030101010101" pitchFamily="49" charset="-122"/>
                <a:ea typeface="仿宋_GB2312" panose="02010609030101010101" pitchFamily="49" charset="-122"/>
              </a:rPr>
              <a:t>:</a:t>
            </a:r>
            <a:r>
              <a:rPr lang="zh-CN" altLang="en-US" sz="1460" dirty="0">
                <a:latin typeface="仿宋_GB2312" panose="02010609030101010101" pitchFamily="49" charset="-122"/>
                <a:ea typeface="仿宋_GB2312" panose="02010609030101010101" pitchFamily="49" charset="-122"/>
              </a:rPr>
              <a:t>语法和后面所跟的关键词，不要有空格</a:t>
            </a:r>
            <a:r>
              <a:rPr lang="en-US" altLang="zh-CN" sz="1460">
                <a:latin typeface="仿宋_GB2312" panose="02010609030101010101" pitchFamily="49" charset="-122"/>
                <a:ea typeface="仿宋_GB2312" panose="02010609030101010101" pitchFamily="49" charset="-122"/>
              </a:rPr>
              <a:t> </a:t>
            </a:r>
            <a:r>
              <a:rPr lang="en-US" altLang="zh-CN" sz="1460" b="1">
                <a:latin typeface="Arial Black" panose="020B0A04020102020204" pitchFamily="34" charset="0"/>
                <a:ea typeface="仿宋_GB2312" panose="02010609030101010101" pitchFamily="49" charset="-122"/>
              </a:rPr>
              <a:t>④</a:t>
            </a:r>
            <a:r>
              <a:rPr lang="zh-CN" altLang="en-US" sz="1460" dirty="0">
                <a:latin typeface="仿宋_GB2312" panose="02010609030101010101" pitchFamily="49" charset="-122"/>
                <a:ea typeface="仿宋_GB2312" panose="02010609030101010101" pitchFamily="49" charset="-122"/>
              </a:rPr>
              <a:t>给查询词加上双引号则不拆分查询词</a:t>
            </a:r>
            <a:r>
              <a:rPr lang="en-US" altLang="zh-CN" sz="1460">
                <a:latin typeface="仿宋_GB2312" panose="02010609030101010101" pitchFamily="49" charset="-122"/>
                <a:ea typeface="仿宋_GB2312" panose="02010609030101010101" pitchFamily="49" charset="-122"/>
              </a:rPr>
              <a:t>,</a:t>
            </a:r>
            <a:r>
              <a:rPr lang="zh-CN" altLang="en-US" sz="1460" dirty="0">
                <a:latin typeface="仿宋_GB2312" panose="02010609030101010101" pitchFamily="49" charset="-122"/>
                <a:ea typeface="仿宋_GB2312" panose="02010609030101010101" pitchFamily="49" charset="-122"/>
              </a:rPr>
              <a:t>加上书名号的查询词，一是书名号会出现在搜索结果中；二是被书名号扩起来的内容，不会被拆分 </a:t>
            </a:r>
            <a:r>
              <a:rPr lang="en-US" altLang="zh-CN" sz="1460">
                <a:latin typeface="仿宋_GB2312" panose="02010609030101010101" pitchFamily="49" charset="-122"/>
                <a:ea typeface="仿宋_GB2312" panose="02010609030101010101" pitchFamily="49" charset="-122"/>
              </a:rPr>
              <a:t>; </a:t>
            </a:r>
            <a:r>
              <a:rPr lang="en-US" altLang="zh-CN" sz="1460" b="1">
                <a:latin typeface="Arial Black" panose="020B0A04020102020204" pitchFamily="34" charset="0"/>
                <a:ea typeface="仿宋_GB2312" panose="02010609030101010101" pitchFamily="49" charset="-122"/>
              </a:rPr>
              <a:t>⑤</a:t>
            </a:r>
            <a:r>
              <a:rPr lang="zh-CN" altLang="en-US" sz="1460" dirty="0">
                <a:latin typeface="仿宋_GB2312" panose="02010609030101010101" pitchFamily="49" charset="-122"/>
                <a:ea typeface="仿宋_GB2312" panose="02010609030101010101" pitchFamily="49" charset="-122"/>
              </a:rPr>
              <a:t>前一个关键词，和减号之间必须有空格，否则，减号会被当成连字符处理，而失去减号语法功能。减号和后一个关键词之间，有无空格均可。 </a:t>
            </a:r>
            <a:endParaRPr lang="zh-CN" altLang="en-US" sz="1460">
              <a:latin typeface="仿宋_GB2312" panose="02010609030101010101" pitchFamily="49" charset="-122"/>
              <a:ea typeface="仿宋_GB2312" panose="02010609030101010101" pitchFamily="49" charset="-122"/>
            </a:endParaRPr>
          </a:p>
        </p:txBody>
      </p:sp>
      <p:sp>
        <p:nvSpPr>
          <p:cNvPr id="428053" name="矩形 428052"/>
          <p:cNvSpPr/>
          <p:nvPr/>
        </p:nvSpPr>
        <p:spPr>
          <a:xfrm>
            <a:off x="1676393" y="1498574"/>
            <a:ext cx="2281185" cy="478416"/>
          </a:xfrm>
          <a:prstGeom prst="rect">
            <a:avLst/>
          </a:prstGeom>
          <a:noFill/>
          <a:ln w="9525">
            <a:noFill/>
            <a:miter/>
          </a:ln>
        </p:spPr>
        <p:txBody>
          <a:bodyPr/>
          <a:lstStyle>
            <a:lvl1pPr marL="342900" lvl="0" indent="-342900" algn="l" defTabSz="914400" eaLnBrk="1" fontAlgn="base" latinLnBrk="1" hangingPunct="1">
              <a:spcBef>
                <a:spcPct val="20000"/>
              </a:spcBef>
              <a:spcAft>
                <a:spcPct val="0"/>
              </a:spcAft>
              <a:buChar char="•"/>
              <a:defRPr sz="2500" b="0" i="0" u="none" kern="1200" baseline="0">
                <a:solidFill>
                  <a:schemeClr val="tx1"/>
                </a:solidFill>
                <a:latin typeface="-머리정체M" pitchFamily="18" charset="-127"/>
                <a:ea typeface="-머리정체M" pitchFamily="18" charset="-127"/>
              </a:defRPr>
            </a:lvl1pPr>
            <a:lvl2pPr marL="742950" lvl="1" indent="-285750" algn="l" defTabSz="914400" eaLnBrk="1" fontAlgn="base" latinLnBrk="1" hangingPunct="1">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1" fontAlgn="base" latinLnBrk="1" hangingPunct="1">
              <a:spcBef>
                <a:spcPct val="20000"/>
              </a:spcBef>
              <a:spcAft>
                <a:spcPct val="0"/>
              </a:spcAft>
              <a:buChar char="•"/>
              <a:defRPr sz="1800" b="0" i="0" u="none" kern="1200" baseline="0">
                <a:solidFill>
                  <a:schemeClr val="tx1"/>
                </a:solidFill>
                <a:latin typeface="+mn-lt"/>
                <a:ea typeface="+mn-ea"/>
                <a:cs typeface="+mn-cs"/>
              </a:defRPr>
            </a:lvl3pPr>
            <a:lvl4pPr marL="1600200" lvl="3" indent="-228600" algn="l" defTabSz="914400" eaLnBrk="1" fontAlgn="base" latinLnBrk="1" hangingPunct="1">
              <a:spcBef>
                <a:spcPct val="20000"/>
              </a:spcBef>
              <a:spcAft>
                <a:spcPct val="0"/>
              </a:spcAft>
              <a:buChar char="•"/>
              <a:defRPr sz="1600" b="0" i="0" u="none" kern="1200" baseline="0">
                <a:solidFill>
                  <a:schemeClr val="tx1"/>
                </a:solidFill>
                <a:latin typeface="+mn-lt"/>
                <a:ea typeface="+mn-ea"/>
                <a:cs typeface="+mn-cs"/>
              </a:defRPr>
            </a:lvl4pPr>
            <a:lvl5pPr marL="2057400" lvl="4" indent="-228600" algn="l" defTabSz="914400" eaLnBrk="1" fontAlgn="base" latinLnBrk="1" hangingPunct="1">
              <a:spcBef>
                <a:spcPct val="20000"/>
              </a:spcBef>
              <a:spcAft>
                <a:spcPct val="0"/>
              </a:spcAft>
              <a:buChar char="•"/>
              <a:defRPr sz="1300" b="0" i="0" u="none" kern="1200" baseline="0">
                <a:solidFill>
                  <a:schemeClr val="tx1"/>
                </a:solidFill>
                <a:latin typeface="+mn-lt"/>
                <a:ea typeface="+mn-ea"/>
                <a:cs typeface="+mn-cs"/>
              </a:defRPr>
            </a:lvl5pPr>
          </a:lstStyle>
          <a:p>
            <a:pPr lvl="0"/>
            <a:r>
              <a:rPr lang="zh-CN" altLang="en-US" sz="1460" b="1" dirty="0">
                <a:latin typeface="Arial Black" panose="020B0A04020102020204" pitchFamily="34" charset="0"/>
                <a:ea typeface="黑体" panose="02010609060101010101" pitchFamily="2" charset="-122"/>
              </a:rPr>
              <a:t>百度高级搜索语法</a:t>
            </a:r>
            <a:r>
              <a:rPr lang="zh-CN" altLang="en-US" sz="2030" dirty="0"/>
              <a:t> </a:t>
            </a:r>
            <a:endParaRPr lang="zh-CN" altLang="en-US" sz="2030" dirty="0"/>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8041"/>
                                        </p:tgtEl>
                                        <p:attrNameLst>
                                          <p:attrName>style.visibility</p:attrName>
                                        </p:attrNameLst>
                                      </p:cBhvr>
                                      <p:to>
                                        <p:strVal val="visible"/>
                                      </p:to>
                                    </p:set>
                                    <p:anim calcmode="lin" valueType="num">
                                      <p:cBhvr additive="base">
                                        <p:cTn id="7" dur="500" fill="hold"/>
                                        <p:tgtEl>
                                          <p:spTgt spid="428041"/>
                                        </p:tgtEl>
                                        <p:attrNameLst>
                                          <p:attrName>ppt_x</p:attrName>
                                        </p:attrNameLst>
                                      </p:cBhvr>
                                      <p:tavLst>
                                        <p:tav tm="0">
                                          <p:val>
                                            <p:strVal val="#ppt_x"/>
                                          </p:val>
                                        </p:tav>
                                        <p:tav tm="100000">
                                          <p:val>
                                            <p:strVal val="#ppt_x"/>
                                          </p:val>
                                        </p:tav>
                                      </p:tavLst>
                                    </p:anim>
                                    <p:anim calcmode="lin" valueType="num">
                                      <p:cBhvr additive="base">
                                        <p:cTn id="8" dur="500" fill="hold"/>
                                        <p:tgtEl>
                                          <p:spTgt spid="4280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4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29063" name="内容占位符 429062" descr="o ooO"/>
          <p:cNvPicPr>
            <a:picLocks noChangeAspect="1"/>
          </p:cNvPicPr>
          <p:nvPr>
            <p:ph/>
          </p:nvPr>
        </p:nvPicPr>
        <p:blipFill>
          <a:blip r:embed="rId1">
            <a:clrChange>
              <a:clrFrom>
                <a:srgbClr val="FFFFFF"/>
              </a:clrFrom>
              <a:clrTo>
                <a:srgbClr val="FFFFFF">
                  <a:alpha val="0"/>
                </a:srgbClr>
              </a:clrTo>
            </a:clrChange>
          </a:blip>
          <a:stretch>
            <a:fillRect/>
          </a:stretch>
        </p:blipFill>
        <p:spPr>
          <a:xfrm>
            <a:off x="1909799" y="2084022"/>
            <a:ext cx="1079339" cy="352042"/>
          </a:xfrm>
        </p:spPr>
      </p:pic>
      <p:sp>
        <p:nvSpPr>
          <p:cNvPr id="429065" name="矩形 429064"/>
          <p:cNvSpPr/>
          <p:nvPr/>
        </p:nvSpPr>
        <p:spPr>
          <a:xfrm>
            <a:off x="3080695" y="2200080"/>
            <a:ext cx="981710" cy="361315"/>
          </a:xfrm>
          <a:prstGeom prst="rect">
            <a:avLst/>
          </a:prstGeom>
          <a:noFill/>
          <a:ln w="9525">
            <a:noFill/>
            <a:miter/>
          </a:ln>
        </p:spPr>
        <p:txBody>
          <a:bodyPr wrap="none" anchor="t">
            <a:spAutoFit/>
          </a:bodyPr>
          <a:p>
            <a:pPr lvl="0" latinLnBrk="0">
              <a:buClr>
                <a:srgbClr val="000000"/>
              </a:buClr>
            </a:pPr>
            <a:r>
              <a:rPr lang="zh-CN" altLang="en-US" sz="1625" b="1" dirty="0">
                <a:latin typeface="Arial Black" panose="020B0A04020102020204" pitchFamily="34" charset="0"/>
                <a:ea typeface="黑体" panose="02010609060101010101" pitchFamily="2" charset="-122"/>
              </a:rPr>
              <a:t>Google</a:t>
            </a:r>
            <a:endParaRPr lang="zh-CN" altLang="en-US" sz="1625" b="1" dirty="0">
              <a:latin typeface="Arial Black" panose="020B0A04020102020204" pitchFamily="34" charset="0"/>
              <a:ea typeface="黑体" panose="02010609060101010101" pitchFamily="2" charset="-122"/>
            </a:endParaRPr>
          </a:p>
        </p:txBody>
      </p:sp>
      <p:sp>
        <p:nvSpPr>
          <p:cNvPr id="429066" name="矩形 429065"/>
          <p:cNvSpPr/>
          <p:nvPr/>
        </p:nvSpPr>
        <p:spPr>
          <a:xfrm>
            <a:off x="1559046" y="2512578"/>
            <a:ext cx="6785524" cy="2193925"/>
          </a:xfrm>
          <a:prstGeom prst="rect">
            <a:avLst/>
          </a:prstGeom>
          <a:noFill/>
          <a:ln w="9525">
            <a:noFill/>
            <a:miter/>
          </a:ln>
        </p:spPr>
        <p:txBody>
          <a:bodyPr anchor="ctr">
            <a:spAutoFit/>
          </a:bodyPr>
          <a:p>
            <a:pPr lvl="0" latinLnBrk="0">
              <a:lnSpc>
                <a:spcPct val="135000"/>
              </a:lnSpc>
            </a:pPr>
            <a:r>
              <a:rPr lang="en-US" altLang="zh-CN" sz="1460">
                <a:latin typeface="Arial Black" panose="020B0A04020102020204" pitchFamily="34" charset="0"/>
                <a:ea typeface="仿宋_GB2312" panose="02010609030101010101" pitchFamily="49" charset="-122"/>
              </a:rPr>
              <a:t>      Google </a:t>
            </a:r>
            <a:r>
              <a:rPr lang="zh-CN" altLang="en-US" sz="1460" dirty="0">
                <a:latin typeface="Arial Black" panose="020B0A04020102020204" pitchFamily="34" charset="0"/>
                <a:ea typeface="仿宋_GB2312" panose="02010609030101010101" pitchFamily="49" charset="-122"/>
              </a:rPr>
              <a:t>是由英文单词“</a:t>
            </a:r>
            <a:r>
              <a:rPr lang="en-US" altLang="zh-CN" sz="1460">
                <a:latin typeface="Arial Black" panose="020B0A04020102020204" pitchFamily="34" charset="0"/>
                <a:ea typeface="仿宋_GB2312" panose="02010609030101010101" pitchFamily="49" charset="-122"/>
              </a:rPr>
              <a:t>googol”</a:t>
            </a:r>
            <a:r>
              <a:rPr lang="zh-CN" altLang="en-US" sz="1460" dirty="0">
                <a:latin typeface="Arial Black" panose="020B0A04020102020204" pitchFamily="34" charset="0"/>
                <a:ea typeface="仿宋_GB2312" panose="02010609030101010101" pitchFamily="49" charset="-122"/>
              </a:rPr>
              <a:t>变化而来它表示</a:t>
            </a:r>
            <a:r>
              <a:rPr lang="en-US" altLang="zh-CN" sz="1460">
                <a:latin typeface="Arial Black" panose="020B0A04020102020204" pitchFamily="34" charset="0"/>
                <a:ea typeface="仿宋_GB2312" panose="02010609030101010101" pitchFamily="49" charset="-122"/>
              </a:rPr>
              <a:t>10</a:t>
            </a:r>
            <a:r>
              <a:rPr lang="en-US" altLang="zh-CN" sz="1460" baseline="30000">
                <a:latin typeface="Arial Black" panose="020B0A04020102020204" pitchFamily="34" charset="0"/>
                <a:ea typeface="仿宋_GB2312" panose="02010609030101010101" pitchFamily="49" charset="-122"/>
              </a:rPr>
              <a:t>100</a:t>
            </a:r>
            <a:r>
              <a:rPr lang="en-US" altLang="zh-CN" sz="1460">
                <a:latin typeface="Arial Black" panose="020B0A04020102020204" pitchFamily="34" charset="0"/>
                <a:ea typeface="仿宋_GB2312" panose="02010609030101010101" pitchFamily="49" charset="-122"/>
              </a:rPr>
              <a:t>,</a:t>
            </a:r>
            <a:r>
              <a:rPr lang="zh-CN" altLang="en-US" sz="1460" dirty="0">
                <a:solidFill>
                  <a:srgbClr val="993300"/>
                </a:solidFill>
                <a:latin typeface="Arial Black" panose="020B0A04020102020204" pitchFamily="34" charset="0"/>
                <a:ea typeface="仿宋_GB2312" panose="02010609030101010101" pitchFamily="49" charset="-122"/>
              </a:rPr>
              <a:t>是个巨大的数字。</a:t>
            </a:r>
            <a:r>
              <a:rPr lang="en-US" altLang="zh-CN" sz="1460">
                <a:solidFill>
                  <a:srgbClr val="993300"/>
                </a:solidFill>
                <a:latin typeface="Arial Black" panose="020B0A04020102020204" pitchFamily="34" charset="0"/>
                <a:ea typeface="仿宋_GB2312" panose="02010609030101010101" pitchFamily="49" charset="-122"/>
              </a:rPr>
              <a:t>Google</a:t>
            </a:r>
            <a:r>
              <a:rPr lang="zh-CN" altLang="en-US" sz="1460" dirty="0">
                <a:solidFill>
                  <a:srgbClr val="993300"/>
                </a:solidFill>
                <a:latin typeface="Arial Black" panose="020B0A04020102020204" pitchFamily="34" charset="0"/>
                <a:ea typeface="仿宋_GB2312" panose="02010609030101010101" pitchFamily="49" charset="-122"/>
              </a:rPr>
              <a:t>的胃口如同它的名字，大得出奇。编入其索引的有</a:t>
            </a:r>
            <a:r>
              <a:rPr lang="en-US" altLang="zh-CN" sz="1460">
                <a:solidFill>
                  <a:srgbClr val="993300"/>
                </a:solidFill>
                <a:latin typeface="Arial Black" panose="020B0A04020102020204" pitchFamily="34" charset="0"/>
                <a:ea typeface="仿宋_GB2312" panose="02010609030101010101" pitchFamily="49" charset="-122"/>
              </a:rPr>
              <a:t>30</a:t>
            </a:r>
            <a:r>
              <a:rPr lang="zh-CN" altLang="en-US" sz="1460" dirty="0">
                <a:solidFill>
                  <a:srgbClr val="993300"/>
                </a:solidFill>
                <a:latin typeface="Arial Black" panose="020B0A04020102020204" pitchFamily="34" charset="0"/>
                <a:ea typeface="仿宋_GB2312" panose="02010609030101010101" pitchFamily="49" charset="-122"/>
              </a:rPr>
              <a:t>多亿页面，</a:t>
            </a:r>
            <a:r>
              <a:rPr lang="en-US" altLang="zh-CN" sz="1460">
                <a:solidFill>
                  <a:srgbClr val="993300"/>
                </a:solidFill>
                <a:latin typeface="Arial Black" panose="020B0A04020102020204" pitchFamily="34" charset="0"/>
                <a:ea typeface="仿宋_GB2312" panose="02010609030101010101" pitchFamily="49" charset="-122"/>
              </a:rPr>
              <a:t>4</a:t>
            </a:r>
            <a:r>
              <a:rPr lang="zh-CN" altLang="en-US" sz="1460" dirty="0">
                <a:solidFill>
                  <a:srgbClr val="993300"/>
                </a:solidFill>
                <a:latin typeface="Arial Black" panose="020B0A04020102020204" pitchFamily="34" charset="0"/>
                <a:ea typeface="仿宋_GB2312" panose="02010609030101010101" pitchFamily="49" charset="-122"/>
              </a:rPr>
              <a:t>亿幅图片和</a:t>
            </a:r>
            <a:r>
              <a:rPr lang="en-US" altLang="zh-CN" sz="1460">
                <a:solidFill>
                  <a:srgbClr val="993300"/>
                </a:solidFill>
                <a:latin typeface="Arial Black" panose="020B0A04020102020204" pitchFamily="34" charset="0"/>
                <a:ea typeface="仿宋_GB2312" panose="02010609030101010101" pitchFamily="49" charset="-122"/>
              </a:rPr>
              <a:t>8</a:t>
            </a:r>
            <a:r>
              <a:rPr lang="zh-CN" altLang="en-US" sz="1460" dirty="0">
                <a:solidFill>
                  <a:srgbClr val="993300"/>
                </a:solidFill>
                <a:latin typeface="Arial Black" panose="020B0A04020102020204" pitchFamily="34" charset="0"/>
                <a:ea typeface="仿宋_GB2312" panose="02010609030101010101" pitchFamily="49" charset="-122"/>
              </a:rPr>
              <a:t>亿个新闻公告</a:t>
            </a:r>
            <a:r>
              <a:rPr lang="en-US" altLang="zh-CN" sz="1460">
                <a:solidFill>
                  <a:srgbClr val="993300"/>
                </a:solidFill>
                <a:latin typeface="Arial Black" panose="020B0A04020102020204" pitchFamily="34" charset="0"/>
                <a:ea typeface="仿宋_GB2312" panose="02010609030101010101" pitchFamily="49" charset="-122"/>
              </a:rPr>
              <a:t>.</a:t>
            </a:r>
            <a:r>
              <a:rPr lang="en-US" altLang="zh-CN" sz="1460">
                <a:latin typeface="Arial Black" panose="020B0A04020102020204" pitchFamily="34" charset="0"/>
                <a:ea typeface="仿宋_GB2312" panose="02010609030101010101" pitchFamily="49" charset="-122"/>
              </a:rPr>
              <a:t>Google </a:t>
            </a:r>
            <a:r>
              <a:rPr lang="zh-CN" altLang="en-US" sz="1460" dirty="0">
                <a:latin typeface="Arial Black" panose="020B0A04020102020204" pitchFamily="34" charset="0"/>
                <a:ea typeface="仿宋_GB2312" panose="02010609030101010101" pitchFamily="49" charset="-122"/>
              </a:rPr>
              <a:t>使用这个词代表公司想征服网上无穷无尽资料的雄心。</a:t>
            </a:r>
            <a:r>
              <a:rPr lang="en-US" altLang="zh-CN" sz="1460" b="1">
                <a:latin typeface="Arial Black" panose="020B0A04020102020204" pitchFamily="34" charset="0"/>
                <a:ea typeface="仿宋_GB2312" panose="02010609030101010101" pitchFamily="49" charset="-122"/>
              </a:rPr>
              <a:t>Google</a:t>
            </a:r>
            <a:r>
              <a:rPr lang="zh-CN" altLang="en-US" sz="1460" dirty="0">
                <a:latin typeface="Arial Black" panose="020B0A04020102020204" pitchFamily="34" charset="0"/>
                <a:ea typeface="仿宋_GB2312" panose="02010609030101010101" pitchFamily="49" charset="-122"/>
              </a:rPr>
              <a:t>成立于</a:t>
            </a:r>
            <a:r>
              <a:rPr lang="en-US" altLang="zh-CN" sz="1460">
                <a:latin typeface="Arial Black" panose="020B0A04020102020204" pitchFamily="34" charset="0"/>
                <a:ea typeface="仿宋_GB2312" panose="02010609030101010101" pitchFamily="49" charset="-122"/>
              </a:rPr>
              <a:t>1997</a:t>
            </a:r>
            <a:r>
              <a:rPr lang="zh-CN" altLang="en-US" sz="1460" dirty="0">
                <a:latin typeface="Arial Black" panose="020B0A04020102020204" pitchFamily="34" charset="0"/>
                <a:ea typeface="仿宋_GB2312" panose="02010609030101010101" pitchFamily="49" charset="-122"/>
              </a:rPr>
              <a:t>年，几年间迅速发展成为目前规模最大的搜索引擎，目前</a:t>
            </a:r>
            <a:r>
              <a:rPr lang="en-US" altLang="zh-CN" sz="1460">
                <a:latin typeface="Arial Black" panose="020B0A04020102020204" pitchFamily="34" charset="0"/>
                <a:ea typeface="仿宋_GB2312" panose="02010609030101010101" pitchFamily="49" charset="-122"/>
              </a:rPr>
              <a:t>Google</a:t>
            </a:r>
            <a:r>
              <a:rPr lang="zh-CN" altLang="en-US" sz="1460" dirty="0">
                <a:latin typeface="Arial Black" panose="020B0A04020102020204" pitchFamily="34" charset="0"/>
                <a:ea typeface="仿宋_GB2312" panose="02010609030101010101" pitchFamily="49" charset="-122"/>
              </a:rPr>
              <a:t>每天处理的搜索请求已达</a:t>
            </a:r>
            <a:r>
              <a:rPr lang="en-US" altLang="zh-CN" sz="1460">
                <a:latin typeface="Arial Black" panose="020B0A04020102020204" pitchFamily="34" charset="0"/>
                <a:ea typeface="仿宋_GB2312" panose="02010609030101010101" pitchFamily="49" charset="-122"/>
              </a:rPr>
              <a:t>2</a:t>
            </a:r>
            <a:r>
              <a:rPr lang="zh-CN" altLang="en-US" sz="1460" dirty="0">
                <a:latin typeface="Arial Black" panose="020B0A04020102020204" pitchFamily="34" charset="0"/>
                <a:ea typeface="仿宋_GB2312" panose="02010609030101010101" pitchFamily="49" charset="-122"/>
              </a:rPr>
              <a:t>亿次！而且这一数字还在不断增长。</a:t>
            </a:r>
            <a:r>
              <a:rPr lang="en-US" altLang="zh-CN" sz="1460">
                <a:latin typeface="Arial Black" panose="020B0A04020102020204" pitchFamily="34" charset="0"/>
                <a:ea typeface="仿宋_GB2312" panose="02010609030101010101" pitchFamily="49" charset="-122"/>
              </a:rPr>
              <a:t>Google</a:t>
            </a:r>
            <a:r>
              <a:rPr lang="zh-CN" altLang="en-US" sz="1460" dirty="0">
                <a:latin typeface="Arial Black" panose="020B0A04020102020204" pitchFamily="34" charset="0"/>
                <a:ea typeface="仿宋_GB2312" panose="02010609030101010101" pitchFamily="49" charset="-122"/>
              </a:rPr>
              <a:t>数据库存有</a:t>
            </a:r>
            <a:r>
              <a:rPr lang="en-US" altLang="zh-CN" sz="1460">
                <a:latin typeface="Arial Black" panose="020B0A04020102020204" pitchFamily="34" charset="0"/>
                <a:ea typeface="仿宋_GB2312" panose="02010609030101010101" pitchFamily="49" charset="-122"/>
              </a:rPr>
              <a:t>42.8</a:t>
            </a:r>
            <a:r>
              <a:rPr lang="zh-CN" altLang="en-US" sz="1460" dirty="0">
                <a:latin typeface="Arial Black" panose="020B0A04020102020204" pitchFamily="34" charset="0"/>
                <a:ea typeface="仿宋_GB2312" panose="02010609030101010101" pitchFamily="49" charset="-122"/>
              </a:rPr>
              <a:t>亿个</a:t>
            </a:r>
            <a:r>
              <a:rPr lang="en-US" altLang="zh-CN" sz="1460">
                <a:latin typeface="Arial Black" panose="020B0A04020102020204" pitchFamily="34" charset="0"/>
                <a:ea typeface="仿宋_GB2312" panose="02010609030101010101" pitchFamily="49" charset="-122"/>
              </a:rPr>
              <a:t>Web</a:t>
            </a:r>
            <a:r>
              <a:rPr lang="zh-CN" altLang="en-US" sz="1460" dirty="0">
                <a:latin typeface="Arial Black" panose="020B0A04020102020204" pitchFamily="34" charset="0"/>
                <a:ea typeface="仿宋_GB2312" panose="02010609030101010101" pitchFamily="49" charset="-122"/>
              </a:rPr>
              <a:t>文件。属于全文搜索引擎。</a:t>
            </a:r>
            <a:r>
              <a:rPr lang="en-US" altLang="zh-CN" sz="1460">
                <a:latin typeface="Arial Black" panose="020B0A04020102020204" pitchFamily="34" charset="0"/>
                <a:ea typeface="仿宋_GB2312" panose="02010609030101010101" pitchFamily="49" charset="-122"/>
              </a:rPr>
              <a:t>Google</a:t>
            </a:r>
            <a:r>
              <a:rPr lang="zh-CN" altLang="en-US" sz="1460" dirty="0">
                <a:latin typeface="Arial Black" panose="020B0A04020102020204" pitchFamily="34" charset="0"/>
                <a:ea typeface="仿宋_GB2312" panose="02010609030101010101" pitchFamily="49" charset="-122"/>
              </a:rPr>
              <a:t>允许以多种语言进行搜索，在操作界面中提供多达</a:t>
            </a:r>
            <a:r>
              <a:rPr lang="en-US" altLang="zh-CN" sz="1460">
                <a:latin typeface="Arial Black" panose="020B0A04020102020204" pitchFamily="34" charset="0"/>
                <a:ea typeface="仿宋_GB2312" panose="02010609030101010101" pitchFamily="49" charset="-122"/>
              </a:rPr>
              <a:t>30</a:t>
            </a:r>
            <a:r>
              <a:rPr lang="zh-CN" altLang="en-US" sz="1460" dirty="0">
                <a:latin typeface="Arial Black" panose="020B0A04020102020204" pitchFamily="34" charset="0"/>
                <a:ea typeface="仿宋_GB2312" panose="02010609030101010101" pitchFamily="49" charset="-122"/>
              </a:rPr>
              <a:t>余种语言选择。</a:t>
            </a:r>
            <a:endParaRPr lang="zh-CN" altLang="en-US" sz="1460" dirty="0">
              <a:solidFill>
                <a:srgbClr val="993300"/>
              </a:solidFill>
              <a:latin typeface="Arial Black" panose="020B0A04020102020204" pitchFamily="34" charset="0"/>
              <a:ea typeface="仿宋_GB2312" panose="02010609030101010101" pitchFamily="49" charset="-122"/>
            </a:endParaRPr>
          </a:p>
        </p:txBody>
      </p:sp>
      <p:sp>
        <p:nvSpPr>
          <p:cNvPr id="429067" name="矩形 429066"/>
          <p:cNvSpPr/>
          <p:nvPr/>
        </p:nvSpPr>
        <p:spPr>
          <a:xfrm>
            <a:off x="1618365" y="4773989"/>
            <a:ext cx="6608857" cy="925830"/>
          </a:xfrm>
          <a:prstGeom prst="rect">
            <a:avLst/>
          </a:prstGeom>
          <a:noFill/>
          <a:ln w="9525">
            <a:noFill/>
            <a:miter/>
          </a:ln>
        </p:spPr>
        <p:txBody>
          <a:bodyPr>
            <a:spAutoFit/>
          </a:bodyPr>
          <a:p>
            <a:pPr lvl="0" latinLnBrk="0">
              <a:lnSpc>
                <a:spcPct val="125000"/>
              </a:lnSpc>
              <a:buClr>
                <a:srgbClr val="000000"/>
              </a:buClr>
            </a:pPr>
            <a:r>
              <a:rPr lang="en-US" altLang="zh-CN" sz="1460">
                <a:latin typeface="Arial Black" panose="020B0A04020102020204" pitchFamily="34" charset="0"/>
                <a:ea typeface="仿宋_GB2312" panose="02010609030101010101" pitchFamily="49" charset="-122"/>
              </a:rPr>
              <a:t>   </a:t>
            </a:r>
            <a:r>
              <a:rPr lang="en-US" altLang="zh-CN" sz="1460" dirty="0">
                <a:latin typeface="Arial Black" panose="020B0A04020102020204" pitchFamily="34" charset="0"/>
                <a:ea typeface="仿宋_GB2312" panose="02010609030101010101" pitchFamily="49" charset="-122"/>
              </a:rPr>
              <a:t>Google</a:t>
            </a:r>
            <a:r>
              <a:rPr lang="zh-CN" altLang="en-US" sz="1460" dirty="0">
                <a:latin typeface="Arial Black" panose="020B0A04020102020204" pitchFamily="34" charset="0"/>
                <a:ea typeface="仿宋_GB2312" panose="02010609030101010101" pitchFamily="49" charset="-122"/>
              </a:rPr>
              <a:t>可用“</a:t>
            </a:r>
            <a:r>
              <a:rPr lang="en-US" altLang="zh-CN" sz="1460" dirty="0">
                <a:latin typeface="Arial Black" panose="020B0A04020102020204" pitchFamily="34" charset="0"/>
                <a:ea typeface="仿宋_GB2312" panose="02010609030101010101" pitchFamily="49" charset="-122"/>
              </a:rPr>
              <a:t>AND”</a:t>
            </a:r>
            <a:r>
              <a:rPr lang="zh-CN" altLang="en-US" sz="1460" dirty="0">
                <a:latin typeface="Arial Black" panose="020B0A04020102020204" pitchFamily="34" charset="0"/>
                <a:ea typeface="仿宋_GB2312" panose="02010609030101010101" pitchFamily="49" charset="-122"/>
              </a:rPr>
              <a:t>、“</a:t>
            </a:r>
            <a:r>
              <a:rPr lang="en-US" altLang="zh-CN" sz="1460" dirty="0">
                <a:latin typeface="Arial Black" panose="020B0A04020102020204" pitchFamily="34" charset="0"/>
                <a:ea typeface="仿宋_GB2312" panose="02010609030101010101" pitchFamily="49" charset="-122"/>
              </a:rPr>
              <a:t>and”</a:t>
            </a:r>
            <a:r>
              <a:rPr lang="zh-CN" altLang="en-US" sz="1460" dirty="0">
                <a:latin typeface="Arial Black" panose="020B0A04020102020204" pitchFamily="34" charset="0"/>
                <a:ea typeface="仿宋_GB2312" panose="02010609030101010101" pitchFamily="49" charset="-122"/>
              </a:rPr>
              <a:t>、“</a:t>
            </a:r>
            <a:r>
              <a:rPr lang="en-US" altLang="zh-CN" sz="1460" dirty="0">
                <a:latin typeface="Arial Black" panose="020B0A04020102020204" pitchFamily="34" charset="0"/>
                <a:ea typeface="仿宋_GB2312" panose="02010609030101010101" pitchFamily="49" charset="-122"/>
              </a:rPr>
              <a:t>&amp;”</a:t>
            </a:r>
            <a:r>
              <a:rPr lang="zh-CN" altLang="en-US" sz="1460" dirty="0">
                <a:latin typeface="Arial Black" panose="020B0A04020102020204" pitchFamily="34" charset="0"/>
                <a:ea typeface="仿宋_GB2312" panose="02010609030101010101" pitchFamily="49" charset="-122"/>
              </a:rPr>
              <a:t>进行逻辑“与”运算，但只能用大写“</a:t>
            </a:r>
            <a:r>
              <a:rPr lang="en-US" altLang="zh-CN" sz="1460" dirty="0">
                <a:latin typeface="Arial Black" panose="020B0A04020102020204" pitchFamily="34" charset="0"/>
                <a:ea typeface="仿宋_GB2312" panose="02010609030101010101" pitchFamily="49" charset="-122"/>
              </a:rPr>
              <a:t>OR”</a:t>
            </a:r>
            <a:r>
              <a:rPr lang="zh-CN" altLang="en-US" sz="1460" dirty="0">
                <a:latin typeface="Arial Black" panose="020B0A04020102020204" pitchFamily="34" charset="0"/>
                <a:ea typeface="仿宋_GB2312" panose="02010609030101010101" pitchFamily="49" charset="-122"/>
              </a:rPr>
              <a:t>表示逻辑“或”</a:t>
            </a:r>
            <a:r>
              <a:rPr lang="en-US" altLang="zh-CN" sz="1460" dirty="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不支持“</a:t>
            </a:r>
            <a:r>
              <a:rPr lang="en-US" altLang="zh-CN" sz="1460" dirty="0">
                <a:latin typeface="Arial Black" panose="020B0A04020102020204" pitchFamily="34" charset="0"/>
                <a:ea typeface="仿宋_GB2312" panose="02010609030101010101" pitchFamily="49" charset="-122"/>
              </a:rPr>
              <a:t>NOT”</a:t>
            </a:r>
            <a:r>
              <a:rPr lang="zh-CN" altLang="en-US" sz="1460" dirty="0">
                <a:latin typeface="Arial Black" panose="020B0A04020102020204" pitchFamily="34" charset="0"/>
                <a:ea typeface="仿宋_GB2312" panose="02010609030101010101" pitchFamily="49" charset="-122"/>
              </a:rPr>
              <a:t>逻辑符操作，允许使用“</a:t>
            </a:r>
            <a:r>
              <a:rPr lang="en-US" altLang="zh-CN" sz="1460" dirty="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符号代替逻辑“非”运算；</a:t>
            </a:r>
            <a:endParaRPr lang="zh-TW" altLang="zh-CN" sz="1460" dirty="0">
              <a:latin typeface="Arial Black" panose="020B0A04020102020204" pitchFamily="34" charset="0"/>
              <a:ea typeface="仿宋_GB2312" panose="02010609030101010101" pitchFamily="49" charset="-122"/>
            </a:endParaRPr>
          </a:p>
        </p:txBody>
      </p:sp>
      <p:sp>
        <p:nvSpPr>
          <p:cNvPr id="429068" name="矩形 429067"/>
          <p:cNvSpPr/>
          <p:nvPr/>
        </p:nvSpPr>
        <p:spPr>
          <a:xfrm>
            <a:off x="1734423" y="1498574"/>
            <a:ext cx="6434771" cy="554990"/>
          </a:xfrm>
          <a:prstGeom prst="rect">
            <a:avLst/>
          </a:prstGeom>
          <a:noFill/>
          <a:ln w="9525">
            <a:noFill/>
            <a:miter/>
          </a:ln>
        </p:spPr>
        <p:txBody>
          <a:bodyPr>
            <a:spAutoFit/>
          </a:bodyPr>
          <a:p>
            <a:pPr lvl="0" latinLnBrk="0">
              <a:buClr>
                <a:srgbClr val="000000"/>
              </a:buClr>
            </a:pPr>
            <a:r>
              <a:rPr lang="zh-CN" altLang="en-US" sz="1460" dirty="0">
                <a:solidFill>
                  <a:srgbClr val="000000"/>
                </a:solidFill>
                <a:latin typeface="Arial Black" panose="020B0A04020102020204" pitchFamily="34" charset="0"/>
                <a:ea typeface="仿宋_GB2312" panose="02010609030101010101" pitchFamily="49" charset="-122"/>
              </a:rPr>
              <a:t>     </a:t>
            </a:r>
            <a:r>
              <a:rPr lang="zh-CN" altLang="en-US" sz="1460" dirty="0">
                <a:solidFill>
                  <a:schemeClr val="accent4">
                    <a:lumMod val="95000"/>
                    <a:lumOff val="5000"/>
                  </a:schemeClr>
                </a:solidFill>
                <a:latin typeface="Arial Black" panose="020B0A04020102020204" pitchFamily="34" charset="0"/>
                <a:ea typeface="仿宋_GB2312" panose="02010609030101010101" pitchFamily="49" charset="-122"/>
              </a:rPr>
              <a:t>曾获得“杰出搜索服务”、“最佳引擎界面”、“最佳引擎设计”、“最友好网络管理”和“最佳搜索功能”六项大奖</a:t>
            </a:r>
            <a:endParaRPr lang="zh-CN" altLang="en-US" sz="1460" dirty="0">
              <a:solidFill>
                <a:schemeClr val="accent4">
                  <a:lumMod val="95000"/>
                  <a:lumOff val="5000"/>
                </a:schemeClr>
              </a:solidFill>
              <a:latin typeface="Arial Black" panose="020B0A04020102020204" pitchFamily="34" charset="0"/>
              <a:ea typeface="仿宋_GB2312" panose="02010609030101010101" pitchFamily="49"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2"/>
    </p:custDataLst>
  </p:cSld>
  <p:clrMapOvr>
    <a:masterClrMapping/>
  </p:clrMapOvr>
  <p:transition advClick="0" advTm="300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2132" name="矩形 432131"/>
          <p:cNvSpPr/>
          <p:nvPr/>
        </p:nvSpPr>
        <p:spPr>
          <a:xfrm>
            <a:off x="1559046" y="2247845"/>
            <a:ext cx="6785524" cy="3444240"/>
          </a:xfrm>
          <a:prstGeom prst="rect">
            <a:avLst/>
          </a:prstGeom>
          <a:noFill/>
          <a:ln w="9525">
            <a:noFill/>
            <a:miter/>
          </a:ln>
        </p:spPr>
        <p:txBody>
          <a:bodyPr anchor="ctr">
            <a:spAutoFit/>
          </a:bodyPr>
          <a:p>
            <a:pPr lvl="0" latinLnBrk="0">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结果要求包含两个及两个以上关键字 </a:t>
            </a:r>
            <a:r>
              <a:rPr lang="en-US" altLang="zh-CN" sz="1460">
                <a:latin typeface="Arial Black" panose="020B0A04020102020204" pitchFamily="34" charset="0"/>
                <a:ea typeface="仿宋_GB2312" panose="02010609030101010101" pitchFamily="49" charset="-122"/>
              </a:rPr>
              <a:t>e.g.</a:t>
            </a:r>
            <a:r>
              <a:rPr lang="zh-CN" altLang="en-US" sz="1460" dirty="0">
                <a:latin typeface="Arial Black" panose="020B0A04020102020204" pitchFamily="34" charset="0"/>
                <a:ea typeface="仿宋_GB2312" panose="02010609030101010101" pitchFamily="49" charset="-122"/>
              </a:rPr>
              <a:t>搜索引擎 历史</a:t>
            </a:r>
            <a:endParaRPr lang="zh-CN" altLang="en-US" sz="1460" dirty="0">
              <a:latin typeface="Arial Black" panose="020B0A04020102020204" pitchFamily="34" charset="0"/>
              <a:ea typeface="仿宋_GB2312" panose="02010609030101010101" pitchFamily="49" charset="-122"/>
            </a:endParaRPr>
          </a:p>
          <a:p>
            <a:pPr lvl="0" latinLnBrk="0">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结果不包含某些特定信息 </a:t>
            </a:r>
            <a:r>
              <a:rPr lang="en-US" altLang="zh-CN" sz="1460">
                <a:latin typeface="Arial Black" panose="020B0A04020102020204" pitchFamily="34" charset="0"/>
                <a:ea typeface="仿宋_GB2312" panose="02010609030101010101" pitchFamily="49" charset="-122"/>
              </a:rPr>
              <a:t>e.g. </a:t>
            </a:r>
            <a:r>
              <a:rPr lang="zh-CN" altLang="en-US" sz="1460" dirty="0">
                <a:latin typeface="Arial Black" panose="020B0A04020102020204" pitchFamily="34" charset="0"/>
                <a:ea typeface="仿宋_GB2312" panose="02010609030101010101" pitchFamily="49" charset="-122"/>
              </a:rPr>
              <a:t>搜索引擎 历史 </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文化 </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中国历史 </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世界历史</a:t>
            </a:r>
            <a:endParaRPr lang="zh-CN" altLang="en-US" sz="1460" dirty="0">
              <a:latin typeface="Arial Black" panose="020B0A04020102020204" pitchFamily="34" charset="0"/>
              <a:ea typeface="仿宋_GB2312" panose="02010609030101010101" pitchFamily="49" charset="-122"/>
            </a:endParaRPr>
          </a:p>
          <a:p>
            <a:pPr lvl="0" latinLnBrk="0">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结果至少包含多个关键字中的任意一个  </a:t>
            </a:r>
            <a:r>
              <a:rPr lang="en-US" altLang="zh-CN" sz="1460">
                <a:latin typeface="Arial Black" panose="020B0A04020102020204" pitchFamily="34" charset="0"/>
                <a:ea typeface="仿宋_GB2312" panose="02010609030101010101" pitchFamily="49" charset="-122"/>
              </a:rPr>
              <a:t>a OR b</a:t>
            </a:r>
            <a:endParaRPr lang="en-US" altLang="zh-CN" sz="1460">
              <a:latin typeface="Arial Black" panose="020B0A04020102020204" pitchFamily="34" charset="0"/>
              <a:ea typeface="仿宋_GB2312" panose="02010609030101010101" pitchFamily="49" charset="-122"/>
            </a:endParaRPr>
          </a:p>
          <a:p>
            <a:pPr lvl="0" latinLnBrk="0">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限制文件类型 </a:t>
            </a:r>
            <a:r>
              <a:rPr lang="en-US" altLang="zh-CN" sz="1460" dirty="0" err="1">
                <a:latin typeface="Arial Black" panose="020B0A04020102020204" pitchFamily="34" charset="0"/>
                <a:ea typeface="仿宋_GB2312" panose="02010609030101010101" pitchFamily="49" charset="-122"/>
              </a:rPr>
              <a:t>filetype</a:t>
            </a:r>
            <a:r>
              <a:rPr lang="en-US" altLang="zh-CN" sz="1460">
                <a:latin typeface="Arial Black" panose="020B0A04020102020204" pitchFamily="34" charset="0"/>
                <a:ea typeface="仿宋_GB2312" panose="02010609030101010101" pitchFamily="49" charset="-122"/>
              </a:rPr>
              <a:t> e.g.</a:t>
            </a:r>
            <a:r>
              <a:rPr lang="zh-CN" altLang="en-US" sz="1460" dirty="0">
                <a:latin typeface="Arial Black" panose="020B0A04020102020204" pitchFamily="34" charset="0"/>
                <a:ea typeface="仿宋_GB2312" panose="02010609030101010101" pitchFamily="49" charset="-122"/>
              </a:rPr>
              <a:t>资产负债表 </a:t>
            </a:r>
            <a:r>
              <a:rPr lang="en-US" altLang="zh-CN" sz="1460" dirty="0" err="1">
                <a:latin typeface="Arial Black" panose="020B0A04020102020204" pitchFamily="34" charset="0"/>
                <a:ea typeface="仿宋_GB2312" panose="02010609030101010101" pitchFamily="49" charset="-122"/>
              </a:rPr>
              <a:t>filetype:doc</a:t>
            </a:r>
            <a:r>
              <a:rPr lang="en-US" altLang="zh-CN" sz="1460">
                <a:latin typeface="Arial Black" panose="020B0A04020102020204" pitchFamily="34" charset="0"/>
                <a:ea typeface="仿宋_GB2312" panose="02010609030101010101" pitchFamily="49" charset="-122"/>
              </a:rPr>
              <a:t> OR </a:t>
            </a:r>
            <a:r>
              <a:rPr lang="en-US" altLang="zh-CN" sz="1460" dirty="0" err="1">
                <a:latin typeface="Arial Black" panose="020B0A04020102020204" pitchFamily="34" charset="0"/>
                <a:ea typeface="仿宋_GB2312" panose="02010609030101010101" pitchFamily="49" charset="-122"/>
              </a:rPr>
              <a:t>filetype</a:t>
            </a:r>
            <a:r>
              <a:rPr lang="en-US" altLang="zh-CN" sz="1460">
                <a:latin typeface="Arial Black" panose="020B0A04020102020204" pitchFamily="34" charset="0"/>
                <a:ea typeface="仿宋_GB2312" panose="02010609030101010101" pitchFamily="49" charset="-122"/>
              </a:rPr>
              <a:t>: </a:t>
            </a:r>
            <a:r>
              <a:rPr lang="en-US" altLang="zh-CN" sz="1460" dirty="0" err="1">
                <a:latin typeface="Arial Black" panose="020B0A04020102020204" pitchFamily="34" charset="0"/>
                <a:ea typeface="仿宋_GB2312" panose="02010609030101010101" pitchFamily="49" charset="-122"/>
              </a:rPr>
              <a:t>xls</a:t>
            </a:r>
            <a:r>
              <a:rPr lang="en-US" altLang="zh-CN" sz="1460">
                <a:latin typeface="Arial Black" panose="020B0A04020102020204" pitchFamily="34" charset="0"/>
                <a:ea typeface="仿宋_GB2312" panose="02010609030101010101" pitchFamily="49" charset="-122"/>
              </a:rPr>
              <a:t> OR </a:t>
            </a:r>
            <a:r>
              <a:rPr lang="en-US" altLang="zh-CN" sz="1460" dirty="0" err="1">
                <a:latin typeface="Arial Black" panose="020B0A04020102020204" pitchFamily="34" charset="0"/>
                <a:ea typeface="仿宋_GB2312" panose="02010609030101010101" pitchFamily="49" charset="-122"/>
              </a:rPr>
              <a:t>filetype:ppt</a:t>
            </a:r>
            <a:r>
              <a:rPr lang="en-US" altLang="zh-CN" sz="1460">
                <a:latin typeface="Arial Black" panose="020B0A04020102020204" pitchFamily="34" charset="0"/>
                <a:ea typeface="仿宋_GB2312" panose="02010609030101010101" pitchFamily="49" charset="-122"/>
              </a:rPr>
              <a:t> </a:t>
            </a:r>
            <a:endParaRPr lang="en-US" altLang="zh-CN" sz="1460">
              <a:latin typeface="Arial Black" panose="020B0A04020102020204" pitchFamily="34" charset="0"/>
              <a:ea typeface="仿宋_GB2312" panose="02010609030101010101" pitchFamily="49" charset="-122"/>
            </a:endParaRPr>
          </a:p>
          <a:p>
            <a:pPr lvl="0" latinLnBrk="0">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显示所有指向该网址的网页  </a:t>
            </a:r>
            <a:r>
              <a:rPr lang="en-US" altLang="zh-CN" sz="1460">
                <a:latin typeface="Arial Black" panose="020B0A04020102020204" pitchFamily="34" charset="0"/>
                <a:ea typeface="仿宋_GB2312" panose="02010609030101010101" pitchFamily="49" charset="-122"/>
              </a:rPr>
              <a:t>link: </a:t>
            </a:r>
            <a:r>
              <a:rPr lang="zh-CN" altLang="en-US" sz="1460" dirty="0">
                <a:latin typeface="Arial Black" panose="020B0A04020102020204" pitchFamily="34" charset="0"/>
                <a:ea typeface="仿宋_GB2312" panose="02010609030101010101" pitchFamily="49" charset="-122"/>
              </a:rPr>
              <a:t>。例如，“</a:t>
            </a:r>
            <a:r>
              <a:rPr lang="en-US" altLang="zh-CN" sz="1460" dirty="0" err="1">
                <a:latin typeface="Arial Black" panose="020B0A04020102020204" pitchFamily="34" charset="0"/>
                <a:ea typeface="仿宋_GB2312" panose="02010609030101010101" pitchFamily="49" charset="-122"/>
              </a:rPr>
              <a:t>link:www.google.com</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将找出所有指向 </a:t>
            </a:r>
            <a:r>
              <a:rPr lang="en-US" altLang="zh-CN" sz="1460">
                <a:latin typeface="Arial Black" panose="020B0A04020102020204" pitchFamily="34" charset="0"/>
                <a:ea typeface="仿宋_GB2312" panose="02010609030101010101" pitchFamily="49" charset="-122"/>
              </a:rPr>
              <a:t>Google </a:t>
            </a:r>
            <a:r>
              <a:rPr lang="zh-CN" altLang="en-US" sz="1460" dirty="0">
                <a:latin typeface="Arial Black" panose="020B0A04020102020204" pitchFamily="34" charset="0"/>
                <a:ea typeface="仿宋_GB2312" panose="02010609030101010101" pitchFamily="49" charset="-122"/>
              </a:rPr>
              <a:t>主页的网页。不能将 </a:t>
            </a:r>
            <a:r>
              <a:rPr lang="en-US" altLang="zh-CN" sz="1460">
                <a:latin typeface="Arial Black" panose="020B0A04020102020204" pitchFamily="34" charset="0"/>
                <a:ea typeface="仿宋_GB2312" panose="02010609030101010101" pitchFamily="49" charset="-122"/>
              </a:rPr>
              <a:t>link: </a:t>
            </a:r>
            <a:r>
              <a:rPr lang="zh-CN" altLang="en-US" sz="1460" dirty="0">
                <a:latin typeface="Arial Black" panose="020B0A04020102020204" pitchFamily="34" charset="0"/>
                <a:ea typeface="仿宋_GB2312" panose="02010609030101010101" pitchFamily="49" charset="-122"/>
              </a:rPr>
              <a:t>搜索与普通关键词搜索结合使用。 </a:t>
            </a:r>
            <a:endParaRPr lang="zh-CN" altLang="en-US" sz="1460" dirty="0">
              <a:latin typeface="Arial Black" panose="020B0A04020102020204" pitchFamily="34" charset="0"/>
              <a:ea typeface="仿宋_GB2312" panose="02010609030101010101" pitchFamily="49" charset="-122"/>
            </a:endParaRPr>
          </a:p>
          <a:p>
            <a:pPr lvl="0" latinLnBrk="0">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在某个特定的域或站点中进行搜索， “</a:t>
            </a:r>
            <a:r>
              <a:rPr lang="en-US" altLang="zh-CN" sz="1460" dirty="0" err="1">
                <a:latin typeface="Arial Black" panose="020B0A04020102020204" pitchFamily="34" charset="0"/>
                <a:ea typeface="仿宋_GB2312" panose="02010609030101010101" pitchFamily="49" charset="-122"/>
              </a:rPr>
              <a:t>site:xxxxx.com</a:t>
            </a:r>
            <a:r>
              <a:rPr lang="en-US" altLang="zh-CN" sz="1460">
                <a:latin typeface="Arial Black" panose="020B0A04020102020204" pitchFamily="34" charset="0"/>
                <a:ea typeface="仿宋_GB2312" panose="02010609030101010101" pitchFamily="49" charset="-122"/>
              </a:rPr>
              <a:t>” </a:t>
            </a:r>
            <a:endParaRPr lang="en-US" altLang="zh-CN" sz="1460">
              <a:latin typeface="Arial Black" panose="020B0A04020102020204" pitchFamily="34" charset="0"/>
              <a:ea typeface="仿宋_GB2312" panose="02010609030101010101" pitchFamily="49" charset="-122"/>
            </a:endParaRPr>
          </a:p>
          <a:p>
            <a:pPr lvl="0" latinLnBrk="0">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查看字词或词组的定义，键入“</a:t>
            </a:r>
            <a:r>
              <a:rPr lang="en-US" altLang="zh-CN" sz="1460">
                <a:latin typeface="Arial Black" panose="020B0A04020102020204" pitchFamily="34" charset="0"/>
                <a:ea typeface="仿宋_GB2312" panose="02010609030101010101" pitchFamily="49" charset="-122"/>
              </a:rPr>
              <a:t>define”</a:t>
            </a:r>
            <a:r>
              <a:rPr lang="zh-CN" altLang="en-US" sz="1460" dirty="0">
                <a:latin typeface="Arial Black" panose="020B0A04020102020204" pitchFamily="34" charset="0"/>
                <a:ea typeface="仿宋_GB2312" panose="02010609030101010101" pitchFamily="49" charset="-122"/>
              </a:rPr>
              <a:t>，接着键入一个空格，然后键入您需要其定义的词 </a:t>
            </a:r>
            <a:endParaRPr lang="zh-CN" altLang="en-US" sz="1460" dirty="0">
              <a:latin typeface="Arial Black" panose="020B0A04020102020204" pitchFamily="34" charset="0"/>
              <a:ea typeface="仿宋_GB2312" panose="02010609030101010101" pitchFamily="49" charset="-122"/>
            </a:endParaRPr>
          </a:p>
          <a:p>
            <a:pPr lvl="0" latinLnBrk="0">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很多搜索引擎支持通配符号，如“*”代表一连串字符，“</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代表单个字符等。</a:t>
            </a:r>
            <a:r>
              <a:rPr lang="en-US" altLang="zh-CN" sz="1460">
                <a:latin typeface="Arial Black" panose="020B0A04020102020204" pitchFamily="34" charset="0"/>
                <a:ea typeface="仿宋_GB2312" panose="02010609030101010101" pitchFamily="49" charset="-122"/>
                <a:hlinkClick r:id="rId1"/>
              </a:rPr>
              <a:t>Google</a:t>
            </a:r>
            <a:r>
              <a:rPr lang="zh-CN" altLang="en-US" sz="1460" dirty="0">
                <a:latin typeface="Arial Black" panose="020B0A04020102020204" pitchFamily="34" charset="0"/>
                <a:ea typeface="仿宋_GB2312" panose="02010609030101010101" pitchFamily="49" charset="-122"/>
              </a:rPr>
              <a:t>对通配符支持有限。它目前只可以用“*”来替代单个字符，而且包含“*”必须用</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引起来。比如，“</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以*治国</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，表示搜索第一个为“以”，末两个为“治国”的四字短语，中间的“*”可以为任何字符。</a:t>
            </a:r>
            <a:endParaRPr lang="en-US" altLang="zh-CN" sz="1460" dirty="0">
              <a:latin typeface="Arial Black" panose="020B0A04020102020204" pitchFamily="34" charset="0"/>
              <a:ea typeface="仿宋_GB2312" panose="02010609030101010101" pitchFamily="49" charset="-122"/>
            </a:endParaRPr>
          </a:p>
        </p:txBody>
      </p:sp>
      <p:sp>
        <p:nvSpPr>
          <p:cNvPr id="432133" name="矩形 432132"/>
          <p:cNvSpPr/>
          <p:nvPr/>
        </p:nvSpPr>
        <p:spPr>
          <a:xfrm>
            <a:off x="1618365" y="1615921"/>
            <a:ext cx="3647440" cy="535305"/>
          </a:xfrm>
          <a:prstGeom prst="rect">
            <a:avLst/>
          </a:prstGeom>
          <a:noFill/>
          <a:ln w="9525">
            <a:noFill/>
            <a:miter/>
          </a:ln>
        </p:spPr>
        <p:txBody>
          <a:bodyPr wrap="none" anchor="t">
            <a:spAutoFit/>
          </a:bodyPr>
          <a:p>
            <a:pPr lvl="0" latinLnBrk="0">
              <a:buClr>
                <a:srgbClr val="000000"/>
              </a:buClr>
            </a:pPr>
            <a:r>
              <a:rPr lang="en-US" altLang="zh-CN" sz="2680">
                <a:latin typeface="Arial Black" panose="020B0A04020102020204" pitchFamily="34" charset="0"/>
                <a:ea typeface="宋体" panose="02010600030101010101" pitchFamily="2" charset="-122"/>
              </a:rPr>
              <a:t>Google </a:t>
            </a:r>
            <a:r>
              <a:rPr lang="zh-CN" altLang="en-US" sz="2680" dirty="0">
                <a:latin typeface="Arial Black" panose="020B0A04020102020204" pitchFamily="34" charset="0"/>
                <a:ea typeface="宋体" panose="02010600030101010101" pitchFamily="2" charset="-122"/>
              </a:rPr>
              <a:t>高级搜索语法</a:t>
            </a:r>
            <a:endParaRPr lang="zh-CN" altLang="en-US" sz="2680" dirty="0">
              <a:latin typeface="Arial Black" panose="020B0A04020102020204" pitchFamily="34" charset="0"/>
              <a:ea typeface="宋体" panose="0201060003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2"/>
    </p:custDataLst>
  </p:cSld>
  <p:clrMapOvr>
    <a:masterClrMapping/>
  </p:clrMapOvr>
  <p:transition advClick="0" advTm="300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3156" name="矩形 433155"/>
          <p:cNvSpPr/>
          <p:nvPr/>
        </p:nvSpPr>
        <p:spPr>
          <a:xfrm>
            <a:off x="1734423" y="2154236"/>
            <a:ext cx="6727494" cy="3429000"/>
          </a:xfrm>
          <a:prstGeom prst="rect">
            <a:avLst/>
          </a:prstGeom>
          <a:noFill/>
          <a:ln w="9525">
            <a:noFill/>
            <a:miter/>
          </a:ln>
        </p:spPr>
        <p:txBody>
          <a:bodyPr anchor="ctr">
            <a:spAutoFit/>
          </a:bodyPr>
          <a:p>
            <a:pPr lvl="0" latinLnBrk="0">
              <a:lnSpc>
                <a:spcPct val="125000"/>
              </a:lnSpc>
              <a:buClr>
                <a:srgbClr val="E63512"/>
              </a:buClr>
              <a:buFont typeface="Wingdings" panose="05000000000000000000" pitchFamily="2" charset="2"/>
              <a:buChar char="p"/>
            </a:pPr>
            <a:r>
              <a:rPr lang="zh-TW" altLang="zh-CN" sz="1460" dirty="0">
                <a:latin typeface="Arial Black" panose="020B0A04020102020204" pitchFamily="34" charset="0"/>
                <a:ea typeface="PMingLiU" panose="02020500000000000000" pitchFamily="18" charset="-120"/>
              </a:rPr>
              <a:t> </a:t>
            </a:r>
            <a:r>
              <a:rPr lang="zh-CN" altLang="en-US" sz="1460" dirty="0">
                <a:latin typeface="Arial Black" panose="020B0A04020102020204" pitchFamily="34" charset="0"/>
                <a:ea typeface="PMingLiU" panose="02020500000000000000" pitchFamily="18" charset="-120"/>
              </a:rPr>
              <a:t>搜索整个短语或者句子</a:t>
            </a:r>
            <a:r>
              <a:rPr lang="zh-TW" altLang="zh-CN" sz="1460" dirty="0">
                <a:latin typeface="Arial Black" panose="020B0A04020102020204" pitchFamily="34" charset="0"/>
                <a:ea typeface="PMingLiU" panose="02020500000000000000" pitchFamily="18" charset="-120"/>
              </a:rPr>
              <a:t> </a:t>
            </a:r>
            <a:r>
              <a:rPr lang="en-US" altLang="zh-CN" sz="1460" dirty="0">
                <a:latin typeface="Arial Black" panose="020B0A04020102020204" pitchFamily="34" charset="0"/>
                <a:ea typeface="仿宋_GB2312" panose="02010609030101010101" pitchFamily="49" charset="-122"/>
              </a:rPr>
              <a:t>Google</a:t>
            </a:r>
            <a:r>
              <a:rPr lang="zh-CN" altLang="en-US" sz="1460" dirty="0">
                <a:latin typeface="Arial Black" panose="020B0A04020102020204" pitchFamily="34" charset="0"/>
                <a:ea typeface="仿宋_GB2312" panose="02010609030101010101" pitchFamily="49" charset="-122"/>
              </a:rPr>
              <a:t>的关键字可以是单词（中间没有空格），也可以是短语（中间有空格）。但是，用短语做关键字，必须加英文引号，否则空格会被当作“与”操作符。</a:t>
            </a:r>
            <a:r>
              <a:rPr lang="en-US" altLang="zh-CN" sz="1460">
                <a:latin typeface="Arial Black" panose="020B0A04020102020204" pitchFamily="34" charset="0"/>
                <a:ea typeface="仿宋_GB2312" panose="02010609030101010101" pitchFamily="49" charset="-122"/>
              </a:rPr>
              <a:t>e.g. “world war I”   </a:t>
            </a:r>
            <a:r>
              <a:rPr lang="en-US" altLang="zh-CN" sz="1460" b="1">
                <a:latin typeface="Arial Black" panose="020B0A04020102020204" pitchFamily="34" charset="0"/>
                <a:ea typeface="仿宋_GB2312" panose="02010609030101010101" pitchFamily="49" charset="-122"/>
              </a:rPr>
              <a:t>“</a:t>
            </a:r>
            <a:r>
              <a:rPr lang="zh-CN" altLang="en-US" sz="1460" b="1" dirty="0">
                <a:latin typeface="Arial Black" panose="020B0A04020102020204" pitchFamily="34" charset="0"/>
                <a:ea typeface="仿宋_GB2312" panose="02010609030101010101" pitchFamily="49" charset="-122"/>
              </a:rPr>
              <a:t>文献检索”  </a:t>
            </a:r>
            <a:r>
              <a:rPr lang="zh-CN" altLang="zh-CN" sz="1460" b="1" dirty="0">
                <a:latin typeface="Arial Black" panose="020B0A04020102020204" pitchFamily="34" charset="0"/>
                <a:ea typeface="仿宋_GB2312" panose="02010609030101010101" pitchFamily="49" charset="-122"/>
              </a:rPr>
              <a:t>《文献检索》</a:t>
            </a:r>
            <a:endParaRPr lang="en-US" altLang="zh-CN" sz="1460" b="1">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搜索引擎忽略的字符以及强制搜索 对忽略的关键字进行强制搜索，则需要在该关键字前加上明文的“</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号</a:t>
            </a:r>
            <a:r>
              <a:rPr lang="zh-CN" altLang="en-US" sz="1460" dirty="0">
                <a:latin typeface="Arial Black" panose="020B0A04020102020204" pitchFamily="34" charset="0"/>
                <a:ea typeface="PMingLiU" panose="02020500000000000000" pitchFamily="18" charset="-120"/>
              </a:rPr>
              <a:t>。</a:t>
            </a:r>
            <a:r>
              <a:rPr lang="en-US" altLang="zh-CN" sz="1460">
                <a:latin typeface="Arial Black" panose="020B0A04020102020204" pitchFamily="34" charset="0"/>
                <a:ea typeface="仿宋_GB2312" panose="02010609030101010101" pitchFamily="49" charset="-122"/>
              </a:rPr>
              <a:t> e.g. +www +</a:t>
            </a:r>
            <a:r>
              <a:rPr lang="zh-CN" altLang="en-US" sz="1460" dirty="0">
                <a:latin typeface="Arial Black" panose="020B0A04020102020204" pitchFamily="34" charset="0"/>
                <a:ea typeface="仿宋_GB2312" panose="02010609030101010101" pitchFamily="49" charset="-122"/>
              </a:rPr>
              <a:t>的历史 </a:t>
            </a:r>
            <a:r>
              <a:rPr lang="en-US" altLang="zh-CN" sz="1460">
                <a:latin typeface="Arial Black" panose="020B0A04020102020204" pitchFamily="34" charset="0"/>
                <a:ea typeface="仿宋_GB2312" panose="02010609030101010101" pitchFamily="49" charset="-122"/>
              </a:rPr>
              <a:t>internet </a:t>
            </a:r>
            <a:endParaRPr lang="en-US" altLang="zh-CN" sz="1460">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搜索的关键字包含在</a:t>
            </a:r>
            <a:r>
              <a:rPr lang="en-US" altLang="zh-CN" sz="1460">
                <a:latin typeface="Arial Black" panose="020B0A04020102020204" pitchFamily="34" charset="0"/>
                <a:ea typeface="仿宋_GB2312" panose="02010609030101010101" pitchFamily="49" charset="-122"/>
              </a:rPr>
              <a:t>URL</a:t>
            </a:r>
            <a:r>
              <a:rPr lang="zh-CN" altLang="en-US" sz="1460" dirty="0">
                <a:latin typeface="Arial Black" panose="020B0A04020102020204" pitchFamily="34" charset="0"/>
                <a:ea typeface="仿宋_GB2312" panose="02010609030101010101" pitchFamily="49" charset="-122"/>
              </a:rPr>
              <a:t>链接中 </a:t>
            </a:r>
            <a:r>
              <a:rPr lang="en-US" altLang="zh-CN" sz="1460">
                <a:latin typeface="Arial Black" panose="020B0A04020102020204" pitchFamily="34" charset="0"/>
                <a:ea typeface="仿宋_GB2312" panose="02010609030101010101" pitchFamily="49" charset="-122"/>
              </a:rPr>
              <a:t>e.g. </a:t>
            </a:r>
            <a:r>
              <a:rPr lang="en-US" altLang="zh-CN" sz="1460" dirty="0" err="1">
                <a:latin typeface="Arial Black" panose="020B0A04020102020204" pitchFamily="34" charset="0"/>
                <a:ea typeface="仿宋_GB2312" panose="02010609030101010101" pitchFamily="49" charset="-122"/>
              </a:rPr>
              <a:t>inurl:midi</a:t>
            </a:r>
            <a:r>
              <a:rPr lang="en-US" altLang="zh-CN" sz="146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沧海一声笑 </a:t>
            </a:r>
            <a:endParaRPr lang="zh-CN" altLang="en-US" sz="1460" dirty="0">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搜索的关键字包含在网页标题中 </a:t>
            </a:r>
            <a:r>
              <a:rPr lang="en-US" altLang="zh-CN" sz="1460">
                <a:latin typeface="Arial Black" panose="020B0A04020102020204" pitchFamily="34" charset="0"/>
                <a:ea typeface="仿宋_GB2312" panose="02010609030101010101" pitchFamily="49" charset="-122"/>
              </a:rPr>
              <a:t>e.g. “</a:t>
            </a:r>
            <a:r>
              <a:rPr lang="zh-CN" altLang="en-US" sz="1460" dirty="0">
                <a:latin typeface="Arial Black" panose="020B0A04020102020204" pitchFamily="34" charset="0"/>
                <a:ea typeface="仿宋_GB2312" panose="02010609030101010101" pitchFamily="49" charset="-122"/>
              </a:rPr>
              <a:t>写真集“</a:t>
            </a:r>
            <a:r>
              <a:rPr lang="en-US" altLang="zh-CN" sz="1460">
                <a:latin typeface="Arial Black" panose="020B0A04020102020204" pitchFamily="34" charset="0"/>
                <a:ea typeface="仿宋_GB2312" panose="02010609030101010101" pitchFamily="49" charset="-122"/>
              </a:rPr>
              <a:t>  </a:t>
            </a:r>
            <a:r>
              <a:rPr lang="en-US" altLang="zh-CN" sz="1460" dirty="0" err="1">
                <a:latin typeface="Arial Black" panose="020B0A04020102020204" pitchFamily="34" charset="0"/>
                <a:ea typeface="仿宋_GB2312" panose="02010609030101010101" pitchFamily="49" charset="-122"/>
              </a:rPr>
              <a:t>intitle</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藤原纪香</a:t>
            </a:r>
            <a:endParaRPr lang="en-US" altLang="zh-CN" sz="1460">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图片搜索 </a:t>
            </a:r>
            <a:r>
              <a:rPr lang="en-US" altLang="zh-CN" sz="1460">
                <a:latin typeface="Arial Black" panose="020B0A04020102020204" pitchFamily="34" charset="0"/>
                <a:ea typeface="仿宋_GB2312" panose="02010609030101010101" pitchFamily="49" charset="-122"/>
              </a:rPr>
              <a:t>Google</a:t>
            </a:r>
            <a:r>
              <a:rPr lang="zh-CN" altLang="en-US" sz="1460" dirty="0">
                <a:latin typeface="Arial Black" panose="020B0A04020102020204" pitchFamily="34" charset="0"/>
                <a:ea typeface="仿宋_GB2312" panose="02010609030101010101" pitchFamily="49" charset="-122"/>
              </a:rPr>
              <a:t>的图像搜索界面输入描述图像内容的关键字就会搜索到相关的图片。 </a:t>
            </a:r>
            <a:endParaRPr lang="zh-CN" altLang="en-US" sz="1460" dirty="0">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zh-CN" altLang="en-US" sz="1460" dirty="0">
                <a:latin typeface="Arial Black" panose="020B0A04020102020204" pitchFamily="34" charset="0"/>
                <a:ea typeface="仿宋_GB2312" panose="02010609030101010101" pitchFamily="49" charset="-122"/>
              </a:rPr>
              <a:t> 目录检索 如果不想搜索广泛的网页，而是想寻找某些专题网站，可以访问</a:t>
            </a:r>
            <a:r>
              <a:rPr lang="en-US" altLang="zh-CN" sz="1460">
                <a:latin typeface="Arial Black" panose="020B0A04020102020204" pitchFamily="34" charset="0"/>
                <a:ea typeface="仿宋_GB2312" panose="02010609030101010101" pitchFamily="49" charset="-122"/>
              </a:rPr>
              <a:t>Google</a:t>
            </a:r>
            <a:r>
              <a:rPr lang="zh-CN" altLang="en-US" sz="1460" dirty="0">
                <a:latin typeface="Arial Black" panose="020B0A04020102020204" pitchFamily="34" charset="0"/>
                <a:ea typeface="仿宋_GB2312" panose="02010609030101010101" pitchFamily="49" charset="-122"/>
              </a:rPr>
              <a:t>的分类目录 </a:t>
            </a:r>
            <a:r>
              <a:rPr lang="en-US" altLang="zh-CN" sz="1460">
                <a:latin typeface="Arial Black" panose="020B0A04020102020204" pitchFamily="34" charset="0"/>
                <a:ea typeface="仿宋_GB2312" panose="02010609030101010101" pitchFamily="49" charset="-122"/>
              </a:rPr>
              <a:t>http://</a:t>
            </a:r>
            <a:r>
              <a:rPr lang="en-US" altLang="zh-CN" sz="1460" dirty="0" err="1">
                <a:latin typeface="Arial Black" panose="020B0A04020102020204" pitchFamily="34" charset="0"/>
                <a:ea typeface="仿宋_GB2312" panose="02010609030101010101" pitchFamily="49" charset="-122"/>
              </a:rPr>
              <a:t>directory.Google.com</a:t>
            </a:r>
            <a:r>
              <a:rPr lang="en-US" altLang="zh-CN" sz="1460">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，中文目录是  </a:t>
            </a:r>
            <a:r>
              <a:rPr lang="en-US" altLang="zh-CN" sz="1460">
                <a:latin typeface="Arial Black" panose="020B0A04020102020204" pitchFamily="34" charset="0"/>
                <a:ea typeface="仿宋_GB2312" panose="02010609030101010101" pitchFamily="49" charset="-122"/>
                <a:hlinkClick r:id="rId1"/>
              </a:rPr>
              <a:t>http://directory.Google.com/Top/World/Chinese_Simplified/</a:t>
            </a:r>
            <a:endParaRPr lang="en-US" altLang="zh-CN" sz="1460">
              <a:latin typeface="Arial Black" panose="020B0A04020102020204" pitchFamily="34" charset="0"/>
              <a:ea typeface="仿宋_GB2312" panose="02010609030101010101" pitchFamily="49" charset="-122"/>
            </a:endParaRPr>
          </a:p>
        </p:txBody>
      </p:sp>
      <p:sp>
        <p:nvSpPr>
          <p:cNvPr id="433157" name="矩形 433156"/>
          <p:cNvSpPr/>
          <p:nvPr/>
        </p:nvSpPr>
        <p:spPr>
          <a:xfrm>
            <a:off x="1851770" y="1557893"/>
            <a:ext cx="3647440" cy="535305"/>
          </a:xfrm>
          <a:prstGeom prst="rect">
            <a:avLst/>
          </a:prstGeom>
          <a:noFill/>
          <a:ln w="9525">
            <a:noFill/>
            <a:miter/>
          </a:ln>
        </p:spPr>
        <p:txBody>
          <a:bodyPr wrap="none" anchor="t">
            <a:spAutoFit/>
          </a:bodyPr>
          <a:p>
            <a:pPr lvl="0" latinLnBrk="0">
              <a:buClr>
                <a:srgbClr val="000000"/>
              </a:buClr>
            </a:pPr>
            <a:r>
              <a:rPr lang="en-US" altLang="zh-CN" sz="2680">
                <a:latin typeface="Arial Black" panose="020B0A04020102020204" pitchFamily="34" charset="0"/>
                <a:ea typeface="宋体" panose="02010600030101010101" pitchFamily="2" charset="-122"/>
              </a:rPr>
              <a:t>Google </a:t>
            </a:r>
            <a:r>
              <a:rPr lang="zh-CN" altLang="en-US" sz="2680" dirty="0">
                <a:latin typeface="Arial Black" panose="020B0A04020102020204" pitchFamily="34" charset="0"/>
                <a:ea typeface="宋体" panose="02010600030101010101" pitchFamily="2" charset="-122"/>
              </a:rPr>
              <a:t>高级搜索语法</a:t>
            </a:r>
            <a:endParaRPr lang="zh-CN" altLang="en-US" sz="2680" dirty="0">
              <a:latin typeface="Arial Black" panose="020B0A04020102020204" pitchFamily="34" charset="0"/>
              <a:ea typeface="宋体" panose="0201060003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2"/>
    </p:custDataLst>
  </p:cSld>
  <p:clrMapOvr>
    <a:masterClrMapping/>
  </p:clrMapOvr>
  <p:transition advClick="0" advTm="300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custDataLst>
              <p:tags r:id="rId1"/>
            </p:custDataLst>
          </p:nvPr>
        </p:nvSpPr>
        <p:spPr>
          <a:xfrm>
            <a:off x="749776" y="1962150"/>
            <a:ext cx="8491061" cy="1277434"/>
          </a:xfrm>
          <a:prstGeom prst="rect">
            <a:avLst/>
          </a:prstGeom>
        </p:spPr>
        <p:txBody>
          <a:bodyPr vert="horz" lIns="68580" tIns="34290" rIns="68580" bIns="34290" rtlCol="0" anchor="b">
            <a:normAutofit/>
          </a:bodyPr>
          <a:lstStyle>
            <a:defPPr>
              <a:defRPr lang="zh-CN"/>
            </a:defPPr>
            <a:lvl1pPr lvl="0">
              <a:lnSpc>
                <a:spcPct val="90000"/>
              </a:lnSpc>
              <a:spcBef>
                <a:spcPct val="0"/>
              </a:spcBef>
              <a:buNone/>
              <a:defRPr sz="4800">
                <a:solidFill>
                  <a:srgbClr val="00B0F0"/>
                </a:solidFill>
                <a:latin typeface="+mj-lt"/>
                <a:ea typeface="+mj-ea"/>
                <a:cs typeface="+mj-cs"/>
              </a:defRPr>
            </a:lvl1pPr>
          </a:lstStyle>
          <a:p>
            <a:r>
              <a:rPr lang="en-US" altLang="zh-CN" sz="3600">
                <a:solidFill>
                  <a:schemeClr val="tx1"/>
                </a:solidFill>
              </a:rPr>
              <a:t>Google</a:t>
            </a:r>
            <a:r>
              <a:rPr lang="zh-CN" altLang="en-US" sz="3600" dirty="0">
                <a:solidFill>
                  <a:schemeClr val="tx1"/>
                </a:solidFill>
              </a:rPr>
              <a:t>其它技巧</a:t>
            </a:r>
            <a:endParaRPr lang="zh-CN" altLang="en-US" sz="3600" dirty="0">
              <a:solidFill>
                <a:schemeClr val="tx1"/>
              </a:solidFill>
            </a:endParaRPr>
          </a:p>
        </p:txBody>
      </p:sp>
      <p:sp>
        <p:nvSpPr>
          <p:cNvPr id="13" name="文本框 12"/>
          <p:cNvSpPr txBox="1"/>
          <p:nvPr>
            <p:custDataLst>
              <p:tags r:id="rId2"/>
            </p:custDataLst>
          </p:nvPr>
        </p:nvSpPr>
        <p:spPr>
          <a:xfrm>
            <a:off x="749775" y="3426750"/>
            <a:ext cx="8491061" cy="802350"/>
          </a:xfrm>
          <a:prstGeom prst="rect">
            <a:avLst/>
          </a:prstGeom>
        </p:spPr>
        <p:txBody>
          <a:bodyPr vert="horz" lIns="68580" tIns="34290" rIns="68580" bIns="34290" rtlCol="0">
            <a:normAutofit fontScale="25000"/>
          </a:bodyPr>
          <a:lstStyle>
            <a:defPPr>
              <a:defRPr lang="zh-CN"/>
            </a:defPPr>
            <a:lvl1pPr marR="0" lvl="0" indent="0" eaLnBrk="0" fontAlgn="base" hangingPunct="0">
              <a:lnSpc>
                <a:spcPct val="100000"/>
              </a:lnSpc>
              <a:spcBef>
                <a:spcPct val="0"/>
              </a:spcBef>
              <a:spcAft>
                <a:spcPct val="0"/>
              </a:spcAft>
              <a:buClrTx/>
              <a:buSzTx/>
              <a:buFont typeface="Arial" panose="020B0604020202020204" pitchFamily="34" charset="0"/>
              <a:buNone/>
              <a:defRPr kumimoji="0" sz="3600" b="0" i="0" u="none" strike="noStrike" cap="none" spc="0" normalizeH="0" baseline="0">
                <a:ln>
                  <a:noFill/>
                </a:ln>
                <a:effectLst/>
                <a:uLnTx/>
                <a:uFillTx/>
                <a:latin typeface="Calibri" panose="020F0502020204030204" charset="0"/>
                <a:ea typeface="微软雅黑" panose="020B0503020204020204" charset="-122"/>
              </a:defRPr>
            </a:lvl1pPr>
            <a:lvl2pPr marL="685800" indent="-228600">
              <a:lnSpc>
                <a:spcPct val="90000"/>
              </a:lnSpc>
              <a:spcBef>
                <a:spcPts val="500"/>
              </a:spcBef>
              <a:buFont typeface="Arial" panose="020B0604020202020204" pitchFamily="34" charset="0"/>
              <a:buChar char="•"/>
              <a:defRPr sz="2000">
                <a:solidFill>
                  <a:schemeClr val="bg1">
                    <a:lumMod val="85000"/>
                  </a:schemeClr>
                </a:solidFill>
              </a:defRPr>
            </a:lvl2pPr>
            <a:lvl3pPr marL="1143000" indent="-228600">
              <a:lnSpc>
                <a:spcPct val="90000"/>
              </a:lnSpc>
              <a:spcBef>
                <a:spcPts val="500"/>
              </a:spcBef>
              <a:buFont typeface="Arial" panose="020B0604020202020204" pitchFamily="34" charset="0"/>
              <a:buChar char="•"/>
              <a:defRPr>
                <a:solidFill>
                  <a:schemeClr val="bg1">
                    <a:lumMod val="85000"/>
                  </a:schemeClr>
                </a:solidFill>
              </a:defRPr>
            </a:lvl3pPr>
            <a:lvl4pPr marL="1600200" indent="-228600">
              <a:lnSpc>
                <a:spcPct val="90000"/>
              </a:lnSpc>
              <a:spcBef>
                <a:spcPts val="500"/>
              </a:spcBef>
              <a:buFont typeface="Arial" panose="020B0604020202020204" pitchFamily="34" charset="0"/>
              <a:buChar char="•"/>
              <a:defRPr>
                <a:solidFill>
                  <a:schemeClr val="bg1">
                    <a:lumMod val="85000"/>
                  </a:schemeClr>
                </a:solidFill>
              </a:defRPr>
            </a:lvl4pPr>
            <a:lvl5pPr marL="2057400" indent="-228600">
              <a:lnSpc>
                <a:spcPct val="90000"/>
              </a:lnSpc>
              <a:spcBef>
                <a:spcPts val="500"/>
              </a:spcBef>
              <a:buFont typeface="Arial" panose="020B0604020202020204" pitchFamily="34" charset="0"/>
              <a:buChar char="•"/>
              <a:defRPr>
                <a:solidFill>
                  <a:schemeClr val="bg1">
                    <a:lumMod val="8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atinLnBrk="1">
              <a:lnSpc>
                <a:spcPct val="150000"/>
              </a:lnSpc>
              <a:buClr>
                <a:srgbClr val="E63512"/>
              </a:buClr>
              <a:buFont typeface="Wingdings" panose="05000000000000000000" pitchFamily="2" charset="2"/>
              <a:buChar char="u"/>
              <a:defRPr/>
            </a:pPr>
            <a:r>
              <a:rPr lang="zh-CN" altLang="en-US" sz="1600" dirty="0">
                <a:latin typeface="+mn-lt"/>
                <a:ea typeface="+mn-ea"/>
              </a:rPr>
              <a:t>中英文字典</a:t>
            </a:r>
            <a:endParaRPr lang="zh-CN" altLang="en-US" sz="1600" dirty="0">
              <a:latin typeface="+mn-lt"/>
              <a:ea typeface="+mn-ea"/>
            </a:endParaRPr>
          </a:p>
          <a:p>
            <a:pPr latinLnBrk="1">
              <a:lnSpc>
                <a:spcPct val="150000"/>
              </a:lnSpc>
              <a:buClr>
                <a:srgbClr val="E63512"/>
              </a:buClr>
              <a:buFont typeface="Wingdings" panose="05000000000000000000" pitchFamily="2" charset="2"/>
              <a:buChar char="u"/>
              <a:defRPr/>
            </a:pPr>
            <a:r>
              <a:rPr lang="zh-CN" altLang="en-US" sz="1600" dirty="0">
                <a:latin typeface="+mn-lt"/>
                <a:ea typeface="+mn-ea"/>
              </a:rPr>
              <a:t>定义</a:t>
            </a:r>
            <a:endParaRPr lang="en-US" altLang="zh-CN" sz="1600">
              <a:latin typeface="+mn-lt"/>
              <a:ea typeface="+mn-ea"/>
            </a:endParaRPr>
          </a:p>
          <a:p>
            <a:pPr latinLnBrk="1">
              <a:lnSpc>
                <a:spcPct val="150000"/>
              </a:lnSpc>
              <a:buClr>
                <a:srgbClr val="E63512"/>
              </a:buClr>
              <a:buFont typeface="Wingdings" panose="05000000000000000000" pitchFamily="2" charset="2"/>
              <a:buChar char="u"/>
              <a:defRPr/>
            </a:pPr>
            <a:r>
              <a:rPr lang="zh-CN" altLang="en-US" sz="1600" dirty="0">
                <a:latin typeface="+mn-lt"/>
                <a:ea typeface="+mn-ea"/>
              </a:rPr>
              <a:t>计算器</a:t>
            </a:r>
            <a:endParaRPr lang="zh-CN" altLang="en-US" sz="1600" dirty="0">
              <a:latin typeface="+mn-lt"/>
              <a:ea typeface="+mn-ea"/>
            </a:endParaRPr>
          </a:p>
          <a:p>
            <a:pPr latinLnBrk="1">
              <a:lnSpc>
                <a:spcPct val="150000"/>
              </a:lnSpc>
              <a:buClr>
                <a:srgbClr val="E63512"/>
              </a:buClr>
              <a:buFont typeface="Wingdings" panose="05000000000000000000" pitchFamily="2" charset="2"/>
              <a:buChar char="u"/>
              <a:defRPr/>
            </a:pPr>
            <a:r>
              <a:rPr lang="zh-CN" altLang="en-US" sz="1600" dirty="0">
                <a:latin typeface="+mn-lt"/>
                <a:ea typeface="+mn-ea"/>
              </a:rPr>
              <a:t>天气查询</a:t>
            </a:r>
            <a:endParaRPr lang="zh-CN" altLang="en-US" sz="1600" dirty="0">
              <a:latin typeface="+mn-lt"/>
              <a:ea typeface="+mn-ea"/>
            </a:endParaRPr>
          </a:p>
          <a:p>
            <a:pPr latinLnBrk="1">
              <a:lnSpc>
                <a:spcPct val="150000"/>
              </a:lnSpc>
              <a:buClr>
                <a:srgbClr val="E63512"/>
              </a:buClr>
              <a:buFont typeface="Wingdings" panose="05000000000000000000" pitchFamily="2" charset="2"/>
              <a:buChar char="u"/>
              <a:defRPr/>
            </a:pPr>
            <a:r>
              <a:rPr lang="zh-CN" altLang="en-US" sz="1600" dirty="0">
                <a:latin typeface="+mn-lt"/>
                <a:ea typeface="+mn-ea"/>
              </a:rPr>
              <a:t>邮编区号</a:t>
            </a:r>
            <a:endParaRPr lang="en-US" altLang="zh-CN" sz="1600">
              <a:latin typeface="+mn-lt"/>
              <a:ea typeface="+mn-ea"/>
            </a:endParaRPr>
          </a:p>
          <a:p>
            <a:pPr latinLnBrk="1">
              <a:lnSpc>
                <a:spcPct val="150000"/>
              </a:lnSpc>
              <a:buClr>
                <a:srgbClr val="E63512"/>
              </a:buClr>
              <a:buFont typeface="Wingdings" panose="05000000000000000000" pitchFamily="2" charset="2"/>
              <a:buChar char="u"/>
              <a:defRPr/>
            </a:pPr>
            <a:r>
              <a:rPr lang="zh-CN" altLang="en-US" sz="1600" dirty="0">
                <a:latin typeface="+mn-lt"/>
                <a:ea typeface="+mn-ea"/>
              </a:rPr>
              <a:t>手机号归属地</a:t>
            </a:r>
            <a:endParaRPr lang="zh-CN" altLang="en-US" sz="1600" dirty="0">
              <a:latin typeface="+mn-lt"/>
              <a:ea typeface="+mn-ea"/>
            </a:endParaRPr>
          </a:p>
          <a:p>
            <a:pPr latinLnBrk="1">
              <a:lnSpc>
                <a:spcPct val="150000"/>
              </a:lnSpc>
              <a:buClr>
                <a:srgbClr val="E63512"/>
              </a:buClr>
              <a:buFont typeface="Wingdings" panose="05000000000000000000" pitchFamily="2" charset="2"/>
              <a:buChar char="u"/>
              <a:defRPr/>
            </a:pPr>
            <a:r>
              <a:rPr lang="zh-CN" altLang="en-US" sz="1600" dirty="0">
                <a:latin typeface="+mn-lt"/>
                <a:ea typeface="+mn-ea"/>
              </a:rPr>
              <a:t>股票查询</a:t>
            </a:r>
            <a:endParaRPr lang="zh-CN" altLang="en-US" sz="1600" dirty="0">
              <a:latin typeface="+mn-lt"/>
              <a:ea typeface="+mn-ea"/>
            </a:endParaRPr>
          </a:p>
        </p:txBody>
      </p:sp>
      <p:cxnSp>
        <p:nvCxnSpPr>
          <p:cNvPr id="10" name="直接连接符 9"/>
          <p:cNvCxnSpPr/>
          <p:nvPr>
            <p:custDataLst>
              <p:tags r:id="rId3"/>
            </p:custDataLst>
          </p:nvPr>
        </p:nvCxnSpPr>
        <p:spPr>
          <a:xfrm>
            <a:off x="749777" y="3327082"/>
            <a:ext cx="8491060" cy="47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灯片编号占位符 10"/>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4"/>
    </p:custDataLst>
  </p:cSld>
  <p:clrMapOvr>
    <a:masterClrMapping/>
  </p:clrMapOvr>
  <p:transition advClick="0" advTm="3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3315" name="文本占位符 653314"/>
          <p:cNvSpPr>
            <a:spLocks noGrp="1"/>
          </p:cNvSpPr>
          <p:nvPr>
            <p:ph type="body" idx="1"/>
          </p:nvPr>
        </p:nvSpPr>
        <p:spPr>
          <a:xfrm>
            <a:off x="1618365" y="1733269"/>
            <a:ext cx="6517301" cy="982624"/>
          </a:xfrm>
        </p:spPr>
        <p:txBody>
          <a:bodyPr/>
          <a:p>
            <a:r>
              <a:rPr lang="zh-CN" altLang="en-US" sz="1950" b="1" dirty="0">
                <a:ea typeface="华文细黑" panose="02010600040101010101" pitchFamily="2" charset="-122"/>
              </a:rPr>
              <a:t>定义查询格式：</a:t>
            </a:r>
            <a:r>
              <a:rPr lang="en-US" altLang="zh-CN" sz="1950" b="1">
                <a:ea typeface="华文细黑" panose="02010600040101010101" pitchFamily="2" charset="-122"/>
              </a:rPr>
              <a:t>  	define </a:t>
            </a:r>
            <a:r>
              <a:rPr lang="zh-CN" altLang="en-US" sz="1950" b="1" dirty="0">
                <a:ea typeface="华文细黑" panose="02010600040101010101" pitchFamily="2" charset="-122"/>
              </a:rPr>
              <a:t>查询内容</a:t>
            </a:r>
            <a:endParaRPr lang="zh-CN" altLang="en-US" sz="1950" b="1" dirty="0">
              <a:ea typeface="华文细黑" panose="02010600040101010101" pitchFamily="2" charset="-122"/>
            </a:endParaRPr>
          </a:p>
          <a:p>
            <a:r>
              <a:rPr lang="en-US" altLang="zh-CN" sz="1950" b="1">
                <a:ea typeface="华文细黑" panose="02010600040101010101" pitchFamily="2" charset="-122"/>
              </a:rPr>
              <a:t>e.g.  Define </a:t>
            </a:r>
            <a:r>
              <a:rPr lang="zh-CN" altLang="en-US" b="1" dirty="0">
                <a:ea typeface="宋体" panose="02010600030101010101" pitchFamily="2" charset="-122"/>
              </a:rPr>
              <a:t>恩格尔系数</a:t>
            </a:r>
            <a:endParaRPr lang="en-US" altLang="zh-CN" b="1">
              <a:ea typeface="宋体" panose="02010600030101010101" pitchFamily="2" charset="-122"/>
            </a:endParaRPr>
          </a:p>
        </p:txBody>
      </p:sp>
      <p:pic>
        <p:nvPicPr>
          <p:cNvPr id="653316" name="图片 653315"/>
          <p:cNvPicPr>
            <a:picLocks noChangeAspect="1"/>
          </p:cNvPicPr>
          <p:nvPr/>
        </p:nvPicPr>
        <p:blipFill>
          <a:blip r:embed="rId1"/>
          <a:stretch>
            <a:fillRect/>
          </a:stretch>
        </p:blipFill>
        <p:spPr>
          <a:xfrm>
            <a:off x="1969118" y="2785528"/>
            <a:ext cx="6084018" cy="2695124"/>
          </a:xfrm>
          <a:prstGeom prst="rect">
            <a:avLst/>
          </a:prstGeom>
          <a:noFill/>
          <a:ln w="9525">
            <a:noFill/>
            <a:miter/>
          </a:ln>
        </p:spPr>
      </p:pic>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2"/>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53316"/>
                                        </p:tgtEl>
                                        <p:attrNameLst>
                                          <p:attrName>style.visibility</p:attrName>
                                        </p:attrNameLst>
                                      </p:cBhvr>
                                      <p:to>
                                        <p:strVal val="visible"/>
                                      </p:to>
                                    </p:set>
                                    <p:animEffect transition="in" filter="wipe(down)">
                                      <p:cBhvr>
                                        <p:cTn id="7" dur="580">
                                          <p:stCondLst>
                                            <p:cond delay="0"/>
                                          </p:stCondLst>
                                        </p:cTn>
                                        <p:tgtEl>
                                          <p:spTgt spid="653316"/>
                                        </p:tgtEl>
                                      </p:cBhvr>
                                    </p:animEffect>
                                    <p:anim calcmode="lin" valueType="num">
                                      <p:cBhvr>
                                        <p:cTn id="8" dur="1822" tmFilter="0,0; 0.14,0.36; 0.43,0.73; 0.71,0.91; 1.0,1.0">
                                          <p:stCondLst>
                                            <p:cond delay="0"/>
                                          </p:stCondLst>
                                        </p:cTn>
                                        <p:tgtEl>
                                          <p:spTgt spid="6533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53316"/>
                                        </p:tgtEl>
                                        <p:attrNameLst>
                                          <p:attrName>ppt_y</p:attrName>
                                        </p:attrNameLst>
                                      </p:cBhvr>
                                      <p:tavLst>
                                        <p:tav tm="0" fmla="#ppt_y-sin(pi*$)/3">
                                          <p:val>
                                            <p:fltVal val="0.500000"/>
                                          </p:val>
                                        </p:tav>
                                        <p:tav tm="100000">
                                          <p:val>
                                            <p:fltVal val="1.000000"/>
                                          </p:val>
                                        </p:tav>
                                      </p:tavLst>
                                    </p:anim>
                                    <p:anim calcmode="lin" valueType="num">
                                      <p:cBhvr>
                                        <p:cTn id="10" dur="664" tmFilter="0, 0; 0.125,0.2665; 0.25,0.4; 0.375,0.465; 0.5,0.5;  0.625,0.535; 0.75,0.6; 0.875,0.7335; 1,1">
                                          <p:stCondLst>
                                            <p:cond delay="664"/>
                                          </p:stCondLst>
                                        </p:cTn>
                                        <p:tgtEl>
                                          <p:spTgt spid="653316"/>
                                        </p:tgtEl>
                                        <p:attrNameLst>
                                          <p:attrName>ppt_y</p:attrName>
                                        </p:attrNameLst>
                                      </p:cBhvr>
                                      <p:tavLst>
                                        <p:tav tm="0" fmla="#ppt_y-sin(pi*$)/9">
                                          <p:val>
                                            <p:fltVal val="0.000000"/>
                                          </p:val>
                                        </p:tav>
                                        <p:tav tm="100000">
                                          <p:val>
                                            <p:fltVal val="1.000000"/>
                                          </p:val>
                                        </p:tav>
                                      </p:tavLst>
                                    </p:anim>
                                    <p:anim calcmode="lin" valueType="num">
                                      <p:cBhvr>
                                        <p:cTn id="11" dur="332" tmFilter="0, 0; 0.125,0.2665; 0.25,0.4; 0.375,0.465; 0.5,0.5;  0.625,0.535; 0.75,0.6; 0.875,0.7335; 1,1">
                                          <p:stCondLst>
                                            <p:cond delay="1324"/>
                                          </p:stCondLst>
                                        </p:cTn>
                                        <p:tgtEl>
                                          <p:spTgt spid="653316"/>
                                        </p:tgtEl>
                                        <p:attrNameLst>
                                          <p:attrName>ppt_y</p:attrName>
                                        </p:attrNameLst>
                                      </p:cBhvr>
                                      <p:tavLst>
                                        <p:tav tm="0" fmla="#ppt_y-sin(pi*$)/27">
                                          <p:val>
                                            <p:fltVal val="0.000000"/>
                                          </p:val>
                                        </p:tav>
                                        <p:tav tm="100000">
                                          <p:val>
                                            <p:fltVal val="1.000000"/>
                                          </p:val>
                                        </p:tav>
                                      </p:tavLst>
                                    </p:anim>
                                    <p:anim calcmode="lin" valueType="num">
                                      <p:cBhvr>
                                        <p:cTn id="12" dur="164" tmFilter="0, 0; 0.125,0.2665; 0.25,0.4; 0.375,0.465; 0.5,0.5;  0.625,0.535; 0.75,0.6; 0.875,0.7335; 1,1">
                                          <p:stCondLst>
                                            <p:cond delay="1656"/>
                                          </p:stCondLst>
                                        </p:cTn>
                                        <p:tgtEl>
                                          <p:spTgt spid="653316"/>
                                        </p:tgtEl>
                                        <p:attrNameLst>
                                          <p:attrName>ppt_y</p:attrName>
                                        </p:attrNameLst>
                                      </p:cBhvr>
                                      <p:tavLst>
                                        <p:tav tm="0" fmla="#ppt_y-sin(pi*$)/81">
                                          <p:val>
                                            <p:fltVal val="0.000000"/>
                                          </p:val>
                                        </p:tav>
                                        <p:tav tm="100000">
                                          <p:val>
                                            <p:fltVal val="1.000000"/>
                                          </p:val>
                                        </p:tav>
                                      </p:tavLst>
                                    </p:anim>
                                    <p:animScale>
                                      <p:cBhvr>
                                        <p:cTn id="13" dur="26">
                                          <p:stCondLst>
                                            <p:cond delay="650"/>
                                          </p:stCondLst>
                                        </p:cTn>
                                        <p:tgtEl>
                                          <p:spTgt spid="653316"/>
                                        </p:tgtEl>
                                      </p:cBhvr>
                                      <p:to x="100000" y="60000"/>
                                    </p:animScale>
                                    <p:animScale>
                                      <p:cBhvr>
                                        <p:cTn id="14" dur="166" decel="50000">
                                          <p:stCondLst>
                                            <p:cond delay="676"/>
                                          </p:stCondLst>
                                        </p:cTn>
                                        <p:tgtEl>
                                          <p:spTgt spid="653316"/>
                                        </p:tgtEl>
                                      </p:cBhvr>
                                      <p:to x="100000" y="100000"/>
                                    </p:animScale>
                                    <p:animScale>
                                      <p:cBhvr>
                                        <p:cTn id="15" dur="26">
                                          <p:stCondLst>
                                            <p:cond delay="1312"/>
                                          </p:stCondLst>
                                        </p:cTn>
                                        <p:tgtEl>
                                          <p:spTgt spid="653316"/>
                                        </p:tgtEl>
                                      </p:cBhvr>
                                      <p:to x="100000" y="80000"/>
                                    </p:animScale>
                                    <p:animScale>
                                      <p:cBhvr>
                                        <p:cTn id="16" dur="166" decel="50000">
                                          <p:stCondLst>
                                            <p:cond delay="1338"/>
                                          </p:stCondLst>
                                        </p:cTn>
                                        <p:tgtEl>
                                          <p:spTgt spid="653316"/>
                                        </p:tgtEl>
                                      </p:cBhvr>
                                      <p:to x="100000" y="100000"/>
                                    </p:animScale>
                                    <p:animScale>
                                      <p:cBhvr>
                                        <p:cTn id="17" dur="26">
                                          <p:stCondLst>
                                            <p:cond delay="1642"/>
                                          </p:stCondLst>
                                        </p:cTn>
                                        <p:tgtEl>
                                          <p:spTgt spid="653316"/>
                                        </p:tgtEl>
                                      </p:cBhvr>
                                      <p:to x="100000" y="90000"/>
                                    </p:animScale>
                                    <p:animScale>
                                      <p:cBhvr>
                                        <p:cTn id="18" dur="166" decel="50000">
                                          <p:stCondLst>
                                            <p:cond delay="1668"/>
                                          </p:stCondLst>
                                        </p:cTn>
                                        <p:tgtEl>
                                          <p:spTgt spid="653316"/>
                                        </p:tgtEl>
                                      </p:cBhvr>
                                      <p:to x="100000" y="100000"/>
                                    </p:animScale>
                                    <p:animScale>
                                      <p:cBhvr>
                                        <p:cTn id="19" dur="26">
                                          <p:stCondLst>
                                            <p:cond delay="1808"/>
                                          </p:stCondLst>
                                        </p:cTn>
                                        <p:tgtEl>
                                          <p:spTgt spid="653316"/>
                                        </p:tgtEl>
                                      </p:cBhvr>
                                      <p:to x="100000" y="95000"/>
                                    </p:animScale>
                                    <p:animScale>
                                      <p:cBhvr>
                                        <p:cTn id="20" dur="166" decel="50000">
                                          <p:stCondLst>
                                            <p:cond delay="1834"/>
                                          </p:stCondLst>
                                        </p:cTn>
                                        <p:tgtEl>
                                          <p:spTgt spid="6533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8386" name="标题 528385"/>
          <p:cNvSpPr>
            <a:spLocks noGrp="1"/>
          </p:cNvSpPr>
          <p:nvPr>
            <p:ph type="title"/>
          </p:nvPr>
        </p:nvSpPr>
        <p:spPr>
          <a:xfrm>
            <a:off x="1441698" y="1381226"/>
            <a:ext cx="6513433" cy="611239"/>
          </a:xfrm>
        </p:spPr>
        <p:txBody>
          <a:bodyPr anchor="ctr">
            <a:normAutofit fontScale="90000"/>
          </a:bodyPr>
          <a:p>
            <a:r>
              <a:rPr lang="zh-CN" altLang="en-US" dirty="0">
                <a:solidFill>
                  <a:schemeClr val="tx1"/>
                </a:solidFill>
                <a:ea typeface="楷体_GB2312" panose="02010609030101010101" pitchFamily="49" charset="-122"/>
              </a:rPr>
              <a:t>其它技巧：</a:t>
            </a:r>
            <a:endParaRPr lang="zh-CN" altLang="en-US" dirty="0">
              <a:solidFill>
                <a:schemeClr val="tx1"/>
              </a:solidFill>
              <a:ea typeface="楷体_GB2312" panose="02010609030101010101" pitchFamily="49" charset="-122"/>
            </a:endParaRPr>
          </a:p>
        </p:txBody>
      </p:sp>
      <p:sp>
        <p:nvSpPr>
          <p:cNvPr id="528387" name="文本占位符 528386"/>
          <p:cNvSpPr>
            <a:spLocks noGrp="1"/>
          </p:cNvSpPr>
          <p:nvPr>
            <p:ph type="body" idx="1"/>
          </p:nvPr>
        </p:nvSpPr>
        <p:spPr>
          <a:xfrm>
            <a:off x="1559046" y="1908646"/>
            <a:ext cx="6517301" cy="2737679"/>
          </a:xfrm>
        </p:spPr>
        <p:txBody>
          <a:bodyPr>
            <a:normAutofit lnSpcReduction="20000"/>
          </a:bodyPr>
          <a:p>
            <a:pPr>
              <a:lnSpc>
                <a:spcPct val="120000"/>
              </a:lnSpc>
              <a:spcAft>
                <a:spcPct val="10000"/>
              </a:spcAft>
              <a:buNone/>
            </a:pPr>
            <a:r>
              <a:rPr lang="zh-CN" altLang="en-US" sz="1625" b="1" dirty="0">
                <a:solidFill>
                  <a:srgbClr val="0033CC"/>
                </a:solidFill>
                <a:latin typeface="仿宋_GB2312" panose="02010609030101010101" pitchFamily="49" charset="-122"/>
                <a:ea typeface="仿宋_GB2312" panose="02010609030101010101" pitchFamily="49" charset="-122"/>
              </a:rPr>
              <a:t>中英文字典</a:t>
            </a:r>
            <a:r>
              <a:rPr lang="zh-CN" altLang="en-US" sz="1220" b="1" dirty="0">
                <a:latin typeface="仿宋_GB2312" panose="02010609030101010101" pitchFamily="49" charset="-122"/>
                <a:ea typeface="仿宋_GB2312" panose="02010609030101010101" pitchFamily="49" charset="-122"/>
              </a:rPr>
              <a:t> </a:t>
            </a:r>
            <a:endParaRPr lang="zh-CN" altLang="en-US" sz="1220" b="1" dirty="0">
              <a:latin typeface="仿宋_GB2312" panose="02010609030101010101" pitchFamily="49" charset="-122"/>
              <a:ea typeface="仿宋_GB2312" panose="02010609030101010101" pitchFamily="49" charset="-122"/>
            </a:endParaRPr>
          </a:p>
          <a:p>
            <a:pPr>
              <a:lnSpc>
                <a:spcPct val="120000"/>
              </a:lnSpc>
              <a:spcAft>
                <a:spcPct val="10000"/>
              </a:spcAft>
              <a:buNone/>
            </a:pPr>
            <a:r>
              <a:rPr lang="en-US" altLang="zh-CN" sz="1220" b="1">
                <a:latin typeface="仿宋_GB2312" panose="02010609030101010101" pitchFamily="49" charset="-122"/>
                <a:ea typeface="仿宋_GB2312" panose="02010609030101010101" pitchFamily="49" charset="-122"/>
              </a:rPr>
              <a:t>Google </a:t>
            </a:r>
            <a:r>
              <a:rPr lang="zh-CN" altLang="en-US" sz="1220" b="1" dirty="0">
                <a:latin typeface="仿宋_GB2312" panose="02010609030101010101" pitchFamily="49" charset="-122"/>
                <a:ea typeface="仿宋_GB2312" panose="02010609030101010101" pitchFamily="49" charset="-122"/>
              </a:rPr>
              <a:t>给中英文单词互译带来了极大的方便。您只需输入一个关键词</a:t>
            </a:r>
            <a:r>
              <a:rPr lang="en-US" altLang="zh-CN" sz="1220" b="1">
                <a:latin typeface="仿宋_GB2312" panose="02010609030101010101" pitchFamily="49" charset="-122"/>
                <a:ea typeface="仿宋_GB2312" panose="02010609030101010101" pitchFamily="49" charset="-122"/>
              </a:rPr>
              <a:t>(“</a:t>
            </a:r>
            <a:r>
              <a:rPr lang="zh-CN" altLang="en-US" sz="1220" b="1" dirty="0">
                <a:latin typeface="仿宋_GB2312" panose="02010609030101010101" pitchFamily="49" charset="-122"/>
                <a:ea typeface="仿宋_GB2312" panose="02010609030101010101" pitchFamily="49" charset="-122"/>
              </a:rPr>
              <a:t>翻译”</a:t>
            </a:r>
            <a:r>
              <a:rPr lang="en-US" altLang="zh-CN" sz="1220" b="1">
                <a:latin typeface="仿宋_GB2312" panose="02010609030101010101" pitchFamily="49" charset="-122"/>
                <a:ea typeface="仿宋_GB2312" panose="02010609030101010101" pitchFamily="49" charset="-122"/>
              </a:rPr>
              <a:t>,“</a:t>
            </a:r>
            <a:r>
              <a:rPr lang="en-US" altLang="zh-CN" sz="1220" b="1" err="1">
                <a:latin typeface="仿宋_GB2312" panose="02010609030101010101" pitchFamily="49" charset="-122"/>
                <a:ea typeface="仿宋_GB2312" panose="02010609030101010101" pitchFamily="49" charset="-122"/>
              </a:rPr>
              <a:t>fy</a:t>
            </a:r>
            <a:r>
              <a:rPr lang="en-US" altLang="zh-CN" sz="1220" b="1">
                <a:latin typeface="仿宋_GB2312" panose="02010609030101010101" pitchFamily="49" charset="-122"/>
                <a:ea typeface="仿宋_GB2312" panose="02010609030101010101" pitchFamily="49" charset="-122"/>
              </a:rPr>
              <a:t>” </a:t>
            </a:r>
            <a:r>
              <a:rPr lang="zh-CN" altLang="en-US" sz="1220" b="1" dirty="0">
                <a:latin typeface="仿宋_GB2312" panose="02010609030101010101" pitchFamily="49" charset="-122"/>
                <a:ea typeface="仿宋_GB2312" panose="02010609030101010101" pitchFamily="49" charset="-122"/>
              </a:rPr>
              <a:t>和“</a:t>
            </a:r>
            <a:r>
              <a:rPr lang="en-US" altLang="zh-CN" sz="1220" b="1">
                <a:latin typeface="仿宋_GB2312" panose="02010609030101010101" pitchFamily="49" charset="-122"/>
                <a:ea typeface="仿宋_GB2312" panose="02010609030101010101" pitchFamily="49" charset="-122"/>
              </a:rPr>
              <a:t>FY” </a:t>
            </a:r>
            <a:r>
              <a:rPr lang="zh-CN" altLang="en-US" sz="1220" b="1" dirty="0">
                <a:latin typeface="仿宋_GB2312" panose="02010609030101010101" pitchFamily="49" charset="-122"/>
                <a:ea typeface="仿宋_GB2312" panose="02010609030101010101" pitchFamily="49" charset="-122"/>
              </a:rPr>
              <a:t>任选其一）和要查的中 </a:t>
            </a:r>
            <a:r>
              <a:rPr lang="en-US" altLang="zh-CN" sz="1220" b="1">
                <a:latin typeface="仿宋_GB2312" panose="02010609030101010101" pitchFamily="49" charset="-122"/>
                <a:ea typeface="仿宋_GB2312" panose="02010609030101010101" pitchFamily="49" charset="-122"/>
              </a:rPr>
              <a:t>(</a:t>
            </a:r>
            <a:r>
              <a:rPr lang="zh-CN" altLang="en-US" sz="1220" b="1" dirty="0">
                <a:latin typeface="仿宋_GB2312" panose="02010609030101010101" pitchFamily="49" charset="-122"/>
                <a:ea typeface="仿宋_GB2312" panose="02010609030101010101" pitchFamily="49" charset="-122"/>
              </a:rPr>
              <a:t>英</a:t>
            </a:r>
            <a:r>
              <a:rPr lang="en-US" altLang="zh-CN" sz="1220" b="1">
                <a:latin typeface="仿宋_GB2312" panose="02010609030101010101" pitchFamily="49" charset="-122"/>
                <a:ea typeface="仿宋_GB2312" panose="02010609030101010101" pitchFamily="49" charset="-122"/>
              </a:rPr>
              <a:t>) </a:t>
            </a:r>
            <a:r>
              <a:rPr lang="zh-CN" altLang="en-US" sz="1220" b="1" dirty="0">
                <a:latin typeface="仿宋_GB2312" panose="02010609030101010101" pitchFamily="49" charset="-122"/>
                <a:ea typeface="仿宋_GB2312" panose="02010609030101010101" pitchFamily="49" charset="-122"/>
              </a:rPr>
              <a:t>文单词，</a:t>
            </a:r>
            <a:r>
              <a:rPr lang="en-US" altLang="zh-CN" sz="1220" b="1">
                <a:latin typeface="仿宋_GB2312" panose="02010609030101010101" pitchFamily="49" charset="-122"/>
                <a:ea typeface="仿宋_GB2312" panose="02010609030101010101" pitchFamily="49" charset="-122"/>
              </a:rPr>
              <a:t>Google</a:t>
            </a:r>
            <a:r>
              <a:rPr lang="zh-CN" altLang="en-US" sz="1220" b="1" dirty="0">
                <a:latin typeface="仿宋_GB2312" panose="02010609030101010101" pitchFamily="49" charset="-122"/>
                <a:ea typeface="仿宋_GB2312" panose="02010609030101010101" pitchFamily="49" charset="-122"/>
              </a:rPr>
              <a:t>返回的网上字典链接让您即刻便可知道您要查的词的英文（或中文）翻译。如果是中译英，</a:t>
            </a:r>
            <a:r>
              <a:rPr lang="en-US" altLang="zh-CN" sz="1220" b="1">
                <a:latin typeface="仿宋_GB2312" panose="02010609030101010101" pitchFamily="49" charset="-122"/>
                <a:ea typeface="仿宋_GB2312" panose="02010609030101010101" pitchFamily="49" charset="-122"/>
              </a:rPr>
              <a:t>Google</a:t>
            </a:r>
            <a:r>
              <a:rPr lang="zh-CN" altLang="en-US" sz="1220" b="1" dirty="0">
                <a:latin typeface="仿宋_GB2312" panose="02010609030101010101" pitchFamily="49" charset="-122"/>
                <a:ea typeface="仿宋_GB2312" panose="02010609030101010101" pitchFamily="49" charset="-122"/>
              </a:rPr>
              <a:t>还会直接显示您要查的单词的英文释义。</a:t>
            </a:r>
            <a:endParaRPr lang="zh-CN" altLang="en-US" sz="1220" b="1" dirty="0">
              <a:latin typeface="仿宋_GB2312" panose="02010609030101010101" pitchFamily="49" charset="-122"/>
              <a:ea typeface="仿宋_GB2312" panose="02010609030101010101" pitchFamily="49" charset="-122"/>
            </a:endParaRPr>
          </a:p>
          <a:p>
            <a:pPr>
              <a:lnSpc>
                <a:spcPct val="120000"/>
              </a:lnSpc>
              <a:spcAft>
                <a:spcPct val="10000"/>
              </a:spcAft>
              <a:buNone/>
            </a:pPr>
            <a:endParaRPr lang="zh-CN" altLang="en-US" sz="1220" b="1" dirty="0">
              <a:latin typeface="仿宋_GB2312" panose="02010609030101010101" pitchFamily="49" charset="-122"/>
              <a:ea typeface="仿宋_GB2312" panose="02010609030101010101" pitchFamily="49" charset="-122"/>
            </a:endParaRPr>
          </a:p>
          <a:p>
            <a:pPr>
              <a:lnSpc>
                <a:spcPct val="120000"/>
              </a:lnSpc>
              <a:spcAft>
                <a:spcPct val="10000"/>
              </a:spcAft>
              <a:buNone/>
            </a:pPr>
            <a:r>
              <a:rPr lang="zh-CN" altLang="en-US" sz="1220" b="1" dirty="0">
                <a:latin typeface="仿宋_GB2312" panose="02010609030101010101" pitchFamily="49" charset="-122"/>
                <a:ea typeface="仿宋_GB2312" panose="02010609030101010101" pitchFamily="49" charset="-122"/>
              </a:rPr>
              <a:t>例如，要查找 </a:t>
            </a:r>
            <a:r>
              <a:rPr lang="en-US" altLang="zh-CN" sz="1220" b="1">
                <a:latin typeface="仿宋_GB2312" panose="02010609030101010101" pitchFamily="49" charset="-122"/>
                <a:ea typeface="仿宋_GB2312" panose="02010609030101010101" pitchFamily="49" charset="-122"/>
              </a:rPr>
              <a:t>apple (</a:t>
            </a:r>
            <a:r>
              <a:rPr lang="zh-CN" altLang="en-US" sz="1220" b="1" dirty="0">
                <a:latin typeface="仿宋_GB2312" panose="02010609030101010101" pitchFamily="49" charset="-122"/>
                <a:ea typeface="仿宋_GB2312" panose="02010609030101010101" pitchFamily="49" charset="-122"/>
              </a:rPr>
              <a:t>或 苹果）中（英）文翻译，只需在搜索字段中输入：</a:t>
            </a:r>
            <a:endParaRPr lang="zh-CN" altLang="en-US" sz="1220" b="1" dirty="0">
              <a:latin typeface="仿宋_GB2312" panose="02010609030101010101" pitchFamily="49" charset="-122"/>
              <a:ea typeface="仿宋_GB2312" panose="02010609030101010101" pitchFamily="49" charset="-122"/>
            </a:endParaRPr>
          </a:p>
          <a:p>
            <a:pPr>
              <a:lnSpc>
                <a:spcPct val="120000"/>
              </a:lnSpc>
              <a:spcAft>
                <a:spcPct val="10000"/>
              </a:spcAft>
              <a:buNone/>
            </a:pPr>
            <a:r>
              <a:rPr lang="zh-CN" altLang="en-US" sz="1220" b="1" dirty="0">
                <a:latin typeface="仿宋_GB2312" panose="02010609030101010101" pitchFamily="49" charset="-122"/>
                <a:ea typeface="仿宋_GB2312" panose="02010609030101010101" pitchFamily="49" charset="-122"/>
              </a:rPr>
              <a:t>示例</a:t>
            </a:r>
            <a:r>
              <a:rPr lang="en-US" altLang="zh-CN" sz="1220" b="1">
                <a:latin typeface="仿宋_GB2312" panose="02010609030101010101" pitchFamily="49" charset="-122"/>
                <a:ea typeface="仿宋_GB2312" panose="02010609030101010101" pitchFamily="49" charset="-122"/>
              </a:rPr>
              <a:t>1</a:t>
            </a:r>
            <a:r>
              <a:rPr lang="zh-CN" altLang="en-US" sz="1220" b="1" dirty="0">
                <a:latin typeface="仿宋_GB2312" panose="02010609030101010101" pitchFamily="49" charset="-122"/>
                <a:ea typeface="仿宋_GB2312" panose="02010609030101010101" pitchFamily="49" charset="-122"/>
              </a:rPr>
              <a:t>：   </a:t>
            </a:r>
            <a:r>
              <a:rPr lang="en-US" altLang="zh-CN" sz="1460" b="1" err="1">
                <a:latin typeface="Arial Unicode MS" pitchFamily="34" charset="-122"/>
                <a:ea typeface="Arial Unicode MS" pitchFamily="34" charset="-122"/>
              </a:rPr>
              <a:t>fy</a:t>
            </a:r>
            <a:r>
              <a:rPr lang="en-US" altLang="zh-CN" sz="1460" b="1">
                <a:latin typeface="Arial Unicode MS" pitchFamily="34" charset="-122"/>
                <a:ea typeface="Arial Unicode MS" pitchFamily="34" charset="-122"/>
              </a:rPr>
              <a:t>  apple</a:t>
            </a:r>
            <a:endParaRPr lang="en-US" altLang="zh-CN" sz="1460" b="1">
              <a:latin typeface="Arial Unicode MS" pitchFamily="34" charset="-122"/>
              <a:ea typeface="Arial Unicode MS" pitchFamily="34" charset="-122"/>
            </a:endParaRPr>
          </a:p>
          <a:p>
            <a:pPr>
              <a:lnSpc>
                <a:spcPct val="120000"/>
              </a:lnSpc>
              <a:spcAft>
                <a:spcPct val="10000"/>
              </a:spcAft>
              <a:buNone/>
            </a:pPr>
            <a:r>
              <a:rPr lang="zh-CN" altLang="en-US" sz="1220" b="1" dirty="0">
                <a:latin typeface="仿宋_GB2312" panose="02010609030101010101" pitchFamily="49" charset="-122"/>
                <a:ea typeface="仿宋_GB2312" panose="02010609030101010101" pitchFamily="49" charset="-122"/>
              </a:rPr>
              <a:t>示例</a:t>
            </a:r>
            <a:r>
              <a:rPr lang="en-US" altLang="zh-CN" sz="1220" b="1">
                <a:latin typeface="仿宋_GB2312" panose="02010609030101010101" pitchFamily="49" charset="-122"/>
                <a:ea typeface="仿宋_GB2312" panose="02010609030101010101" pitchFamily="49" charset="-122"/>
              </a:rPr>
              <a:t>2</a:t>
            </a:r>
            <a:r>
              <a:rPr lang="zh-CN" altLang="en-US" sz="1220" b="1" dirty="0">
                <a:latin typeface="仿宋_GB2312" panose="02010609030101010101" pitchFamily="49" charset="-122"/>
                <a:ea typeface="仿宋_GB2312" panose="02010609030101010101" pitchFamily="49" charset="-122"/>
              </a:rPr>
              <a:t>：   翻译 苹果</a:t>
            </a:r>
            <a:endParaRPr lang="zh-CN" altLang="en-US" sz="1220" dirty="0"/>
          </a:p>
        </p:txBody>
      </p:sp>
      <p:sp>
        <p:nvSpPr>
          <p:cNvPr id="528388" name="矩形 528387"/>
          <p:cNvSpPr/>
          <p:nvPr/>
        </p:nvSpPr>
        <p:spPr>
          <a:xfrm>
            <a:off x="1851770" y="5008684"/>
            <a:ext cx="6200076" cy="554990"/>
          </a:xfrm>
          <a:prstGeom prst="rect">
            <a:avLst/>
          </a:prstGeom>
          <a:noFill/>
          <a:ln w="9525">
            <a:noFill/>
            <a:miter/>
          </a:ln>
        </p:spPr>
        <p:txBody>
          <a:bodyPr>
            <a:spAutoFit/>
          </a:bodyPr>
          <a:p>
            <a:pPr lvl="0" latinLnBrk="0">
              <a:buClr>
                <a:srgbClr val="000000"/>
              </a:buClr>
            </a:pPr>
            <a:r>
              <a:rPr lang="zh-CN" altLang="en-US" sz="1460" b="1" dirty="0">
                <a:solidFill>
                  <a:srgbClr val="0033CC"/>
                </a:solidFill>
                <a:latin typeface="Arial Black" panose="020B0A04020102020204" pitchFamily="34" charset="0"/>
                <a:ea typeface="仿宋_GB2312" panose="02010609030101010101" pitchFamily="49" charset="-122"/>
              </a:rPr>
              <a:t>手气不错</a:t>
            </a:r>
            <a:r>
              <a:rPr lang="zh-CN" altLang="en-US" sz="1460" b="1" dirty="0">
                <a:latin typeface="Arial Black" panose="020B0A04020102020204" pitchFamily="34" charset="0"/>
                <a:ea typeface="仿宋_GB2312" panose="02010609030101010101" pitchFamily="49" charset="-122"/>
              </a:rPr>
              <a:t> </a:t>
            </a:r>
            <a:endParaRPr lang="zh-CN" altLang="en-US" sz="1460" b="1" dirty="0">
              <a:latin typeface="Arial Black" panose="020B0A04020102020204" pitchFamily="34" charset="0"/>
              <a:ea typeface="仿宋_GB2312" panose="02010609030101010101" pitchFamily="49" charset="-122"/>
            </a:endParaRPr>
          </a:p>
          <a:p>
            <a:pPr lvl="0" latinLnBrk="0">
              <a:buClr>
                <a:srgbClr val="000000"/>
              </a:buClr>
            </a:pPr>
            <a:r>
              <a:rPr lang="zh-CN" altLang="en-US" sz="1460" b="1" dirty="0">
                <a:solidFill>
                  <a:schemeClr val="hlink"/>
                </a:solidFill>
                <a:latin typeface="Arial Black" panose="020B0A04020102020204" pitchFamily="34" charset="0"/>
                <a:ea typeface="仿宋_GB2312" panose="02010609030101010101" pitchFamily="49" charset="-122"/>
              </a:rPr>
              <a:t>     </a:t>
            </a:r>
            <a:r>
              <a:rPr lang="zh-CN" altLang="en-US" sz="1460" b="1" dirty="0">
                <a:latin typeface="Arial Black" panose="020B0A04020102020204" pitchFamily="34" charset="0"/>
                <a:ea typeface="仿宋_GB2312" panose="02010609030101010101" pitchFamily="49" charset="-122"/>
              </a:rPr>
              <a:t>按下“手气不错™”按钮将自动进入 </a:t>
            </a:r>
            <a:r>
              <a:rPr lang="en-US" altLang="zh-CN" sz="1460" b="1">
                <a:latin typeface="Arial Black" panose="020B0A04020102020204" pitchFamily="34" charset="0"/>
                <a:ea typeface="仿宋_GB2312" panose="02010609030101010101" pitchFamily="49" charset="-122"/>
              </a:rPr>
              <a:t>Google </a:t>
            </a:r>
            <a:r>
              <a:rPr lang="zh-CN" altLang="en-US" sz="1460" b="1" dirty="0">
                <a:latin typeface="Arial Black" panose="020B0A04020102020204" pitchFamily="34" charset="0"/>
                <a:ea typeface="仿宋_GB2312" panose="02010609030101010101" pitchFamily="49" charset="-122"/>
              </a:rPr>
              <a:t>查询到的第一个网页。</a:t>
            </a:r>
            <a:endParaRPr lang="zh-CN" altLang="en-US" sz="1460" b="1" dirty="0">
              <a:latin typeface="Arial Black" panose="020B0A04020102020204" pitchFamily="34" charset="0"/>
              <a:ea typeface="仿宋_GB2312" panose="02010609030101010101" pitchFamily="49" charset="-122"/>
            </a:endParaRPr>
          </a:p>
        </p:txBody>
      </p:sp>
      <p:pic>
        <p:nvPicPr>
          <p:cNvPr id="528392" name="图片 528391"/>
          <p:cNvPicPr>
            <a:picLocks noChangeAspect="1"/>
          </p:cNvPicPr>
          <p:nvPr/>
        </p:nvPicPr>
        <p:blipFill>
          <a:blip r:embed="rId1"/>
          <a:stretch>
            <a:fillRect/>
          </a:stretch>
        </p:blipFill>
        <p:spPr>
          <a:xfrm>
            <a:off x="4015606" y="3839077"/>
            <a:ext cx="3412105" cy="1292112"/>
          </a:xfrm>
          <a:prstGeom prst="rect">
            <a:avLst/>
          </a:prstGeom>
          <a:noFill/>
          <a:ln w="9525">
            <a:noFill/>
            <a:miter/>
          </a:ln>
        </p:spPr>
      </p:pic>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2"/>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28392"/>
                                        </p:tgtEl>
                                        <p:attrNameLst>
                                          <p:attrName>style.visibility</p:attrName>
                                        </p:attrNameLst>
                                      </p:cBhvr>
                                      <p:to>
                                        <p:strVal val="visible"/>
                                      </p:to>
                                    </p:set>
                                    <p:anim calcmode="lin" valueType="num">
                                      <p:cBhvr additive="base">
                                        <p:cTn id="7" dur="500" fill="hold"/>
                                        <p:tgtEl>
                                          <p:spTgt spid="528392"/>
                                        </p:tgtEl>
                                        <p:attrNameLst>
                                          <p:attrName>ppt_x</p:attrName>
                                        </p:attrNameLst>
                                      </p:cBhvr>
                                      <p:tavLst>
                                        <p:tav tm="0">
                                          <p:val>
                                            <p:strVal val="#ppt_x"/>
                                          </p:val>
                                        </p:tav>
                                        <p:tav tm="100000">
                                          <p:val>
                                            <p:strVal val="#ppt_x"/>
                                          </p:val>
                                        </p:tav>
                                      </p:tavLst>
                                    </p:anim>
                                    <p:anim calcmode="lin" valueType="num">
                                      <p:cBhvr additive="base">
                                        <p:cTn id="8" dur="500" fill="hold"/>
                                        <p:tgtEl>
                                          <p:spTgt spid="5283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28388">
                                            <p:txEl>
                                              <p:charRg st="0" end="6"/>
                                            </p:txEl>
                                          </p:spTgt>
                                        </p:tgtEl>
                                        <p:attrNameLst>
                                          <p:attrName>style.visibility</p:attrName>
                                        </p:attrNameLst>
                                      </p:cBhvr>
                                      <p:to>
                                        <p:strVal val="visible"/>
                                      </p:to>
                                    </p:set>
                                    <p:anim calcmode="lin" valueType="num">
                                      <p:cBhvr additive="base">
                                        <p:cTn id="13" dur="500" fill="hold"/>
                                        <p:tgtEl>
                                          <p:spTgt spid="528388">
                                            <p:txEl>
                                              <p:charRg st="0"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8388">
                                            <p:txEl>
                                              <p:charRg st="0" end="6"/>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28388">
                                            <p:txEl>
                                              <p:charRg st="6" end="46"/>
                                            </p:txEl>
                                          </p:spTgt>
                                        </p:tgtEl>
                                        <p:attrNameLst>
                                          <p:attrName>style.visibility</p:attrName>
                                        </p:attrNameLst>
                                      </p:cBhvr>
                                      <p:to>
                                        <p:strVal val="visible"/>
                                      </p:to>
                                    </p:set>
                                    <p:anim calcmode="lin" valueType="num">
                                      <p:cBhvr additive="base">
                                        <p:cTn id="17" dur="500" fill="hold"/>
                                        <p:tgtEl>
                                          <p:spTgt spid="528388">
                                            <p:txEl>
                                              <p:charRg st="6" end="4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28388">
                                            <p:txEl>
                                              <p:charRg st="6" end="4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9410" name="标题 529409"/>
          <p:cNvSpPr>
            <a:spLocks noGrp="1"/>
          </p:cNvSpPr>
          <p:nvPr>
            <p:ph type="title"/>
          </p:nvPr>
        </p:nvSpPr>
        <p:spPr>
          <a:xfrm>
            <a:off x="1441698" y="1381226"/>
            <a:ext cx="6513433" cy="611239"/>
          </a:xfrm>
        </p:spPr>
        <p:txBody>
          <a:bodyPr anchor="ctr"/>
          <a:p>
            <a:r>
              <a:rPr lang="zh-CN" altLang="en-US" sz="1625" b="1" dirty="0">
                <a:solidFill>
                  <a:srgbClr val="0033CC"/>
                </a:solidFill>
                <a:latin typeface="仿宋_GB2312" panose="02010609030101010101" pitchFamily="49" charset="-122"/>
                <a:ea typeface="仿宋_GB2312" panose="02010609030101010101" pitchFamily="49" charset="-122"/>
              </a:rPr>
              <a:t>天气查询</a:t>
            </a:r>
            <a:endParaRPr lang="zh-CN" altLang="en-US" sz="1625" b="1" dirty="0">
              <a:solidFill>
                <a:srgbClr val="0033CC"/>
              </a:solidFill>
              <a:latin typeface="仿宋_GB2312" panose="02010609030101010101" pitchFamily="49" charset="-122"/>
              <a:ea typeface="仿宋_GB2312" panose="02010609030101010101" pitchFamily="49" charset="-122"/>
            </a:endParaRPr>
          </a:p>
        </p:txBody>
      </p:sp>
      <p:sp>
        <p:nvSpPr>
          <p:cNvPr id="529411" name="文本占位符 529410"/>
          <p:cNvSpPr>
            <a:spLocks noGrp="1"/>
          </p:cNvSpPr>
          <p:nvPr>
            <p:ph type="body" idx="1"/>
          </p:nvPr>
        </p:nvSpPr>
        <p:spPr>
          <a:xfrm>
            <a:off x="1559046" y="2024704"/>
            <a:ext cx="6960900" cy="1579678"/>
          </a:xfrm>
        </p:spPr>
        <p:txBody>
          <a:bodyPr>
            <a:normAutofit lnSpcReduction="20000"/>
          </a:bodyPr>
          <a:p>
            <a:pPr>
              <a:lnSpc>
                <a:spcPct val="120000"/>
              </a:lnSpc>
              <a:spcAft>
                <a:spcPct val="10000"/>
              </a:spcAft>
              <a:buNone/>
            </a:pPr>
            <a:r>
              <a:rPr lang="zh-CN" altLang="en-US" sz="1545" b="1" dirty="0">
                <a:latin typeface="仿宋_GB2312" panose="02010609030101010101" pitchFamily="49" charset="-122"/>
                <a:ea typeface="仿宋_GB2312" panose="02010609030101010101" pitchFamily="49" charset="-122"/>
              </a:rPr>
              <a:t>用</a:t>
            </a:r>
            <a:r>
              <a:rPr lang="en-US" altLang="zh-CN" sz="1545" b="1">
                <a:latin typeface="仿宋_GB2312" panose="02010609030101010101" pitchFamily="49" charset="-122"/>
                <a:ea typeface="仿宋_GB2312" panose="02010609030101010101" pitchFamily="49" charset="-122"/>
              </a:rPr>
              <a:t>Google </a:t>
            </a:r>
            <a:r>
              <a:rPr lang="zh-CN" altLang="en-US" sz="1545" b="1" dirty="0">
                <a:latin typeface="仿宋_GB2312" panose="02010609030101010101" pitchFamily="49" charset="-122"/>
                <a:ea typeface="仿宋_GB2312" panose="02010609030101010101" pitchFamily="49" charset="-122"/>
              </a:rPr>
              <a:t>查询中国城市地区的天气和天气预报，只需输入一个关键词</a:t>
            </a:r>
            <a:r>
              <a:rPr lang="zh-CN" altLang="en-US" sz="1545" b="1" dirty="0">
                <a:solidFill>
                  <a:srgbClr val="E63512"/>
                </a:solidFill>
                <a:latin typeface="仿宋_GB2312" panose="02010609030101010101" pitchFamily="49" charset="-122"/>
                <a:ea typeface="仿宋_GB2312" panose="02010609030101010101" pitchFamily="49" charset="-122"/>
              </a:rPr>
              <a:t>（“天气”</a:t>
            </a:r>
            <a:r>
              <a:rPr lang="en-US" altLang="zh-CN" sz="1545" b="1">
                <a:solidFill>
                  <a:srgbClr val="E63512"/>
                </a:solidFill>
                <a:latin typeface="仿宋_GB2312" panose="02010609030101010101" pitchFamily="49" charset="-122"/>
                <a:ea typeface="仿宋_GB2312" panose="02010609030101010101" pitchFamily="49" charset="-122"/>
              </a:rPr>
              <a:t>,“</a:t>
            </a:r>
            <a:r>
              <a:rPr lang="en-US" altLang="zh-CN" sz="1545" b="1" err="1">
                <a:solidFill>
                  <a:srgbClr val="E63512"/>
                </a:solidFill>
                <a:latin typeface="仿宋_GB2312" panose="02010609030101010101" pitchFamily="49" charset="-122"/>
                <a:ea typeface="仿宋_GB2312" panose="02010609030101010101" pitchFamily="49" charset="-122"/>
              </a:rPr>
              <a:t>tq</a:t>
            </a:r>
            <a:r>
              <a:rPr lang="en-US" altLang="zh-CN" sz="1545" b="1">
                <a:solidFill>
                  <a:srgbClr val="E63512"/>
                </a:solidFill>
                <a:latin typeface="仿宋_GB2312" panose="02010609030101010101" pitchFamily="49" charset="-122"/>
                <a:ea typeface="仿宋_GB2312" panose="02010609030101010101" pitchFamily="49" charset="-122"/>
              </a:rPr>
              <a:t>” </a:t>
            </a:r>
            <a:r>
              <a:rPr lang="zh-CN" altLang="en-US" sz="1545" b="1" dirty="0">
                <a:solidFill>
                  <a:srgbClr val="E63512"/>
                </a:solidFill>
                <a:latin typeface="仿宋_GB2312" panose="02010609030101010101" pitchFamily="49" charset="-122"/>
                <a:ea typeface="仿宋_GB2312" panose="02010609030101010101" pitchFamily="49" charset="-122"/>
              </a:rPr>
              <a:t>或“</a:t>
            </a:r>
            <a:r>
              <a:rPr lang="en-US" altLang="zh-CN" sz="1545" b="1">
                <a:solidFill>
                  <a:srgbClr val="E63512"/>
                </a:solidFill>
                <a:latin typeface="仿宋_GB2312" panose="02010609030101010101" pitchFamily="49" charset="-122"/>
                <a:ea typeface="仿宋_GB2312" panose="02010609030101010101" pitchFamily="49" charset="-122"/>
              </a:rPr>
              <a:t>TQ” </a:t>
            </a:r>
            <a:r>
              <a:rPr lang="zh-CN" altLang="en-US" sz="1545" b="1" dirty="0">
                <a:solidFill>
                  <a:srgbClr val="E63512"/>
                </a:solidFill>
                <a:latin typeface="仿宋_GB2312" panose="02010609030101010101" pitchFamily="49" charset="-122"/>
                <a:ea typeface="仿宋_GB2312" panose="02010609030101010101" pitchFamily="49" charset="-122"/>
              </a:rPr>
              <a:t>任选其一）和您要查询的城市地区名称即可。</a:t>
            </a:r>
            <a:r>
              <a:rPr lang="en-US" altLang="zh-CN" sz="1545" b="1">
                <a:latin typeface="仿宋_GB2312" panose="02010609030101010101" pitchFamily="49" charset="-122"/>
                <a:ea typeface="仿宋_GB2312" panose="02010609030101010101" pitchFamily="49" charset="-122"/>
              </a:rPr>
              <a:t>Google</a:t>
            </a:r>
            <a:r>
              <a:rPr lang="zh-CN" altLang="en-US" sz="1545" b="1" dirty="0">
                <a:latin typeface="仿宋_GB2312" panose="02010609030101010101" pitchFamily="49" charset="-122"/>
                <a:ea typeface="仿宋_GB2312" panose="02010609030101010101" pitchFamily="49" charset="-122"/>
              </a:rPr>
              <a:t>返回的网站链接会带给您最新的当地天气状况和天气预报。</a:t>
            </a:r>
            <a:endParaRPr lang="zh-CN" altLang="en-US" sz="1545" b="1" dirty="0">
              <a:latin typeface="仿宋_GB2312" panose="02010609030101010101" pitchFamily="49" charset="-122"/>
              <a:ea typeface="仿宋_GB2312" panose="02010609030101010101" pitchFamily="49" charset="-122"/>
            </a:endParaRPr>
          </a:p>
          <a:p>
            <a:pPr>
              <a:lnSpc>
                <a:spcPct val="120000"/>
              </a:lnSpc>
              <a:spcAft>
                <a:spcPct val="10000"/>
              </a:spcAft>
              <a:buNone/>
            </a:pPr>
            <a:r>
              <a:rPr lang="zh-CN" altLang="en-US" sz="1545" b="1" dirty="0">
                <a:latin typeface="仿宋_GB2312" panose="02010609030101010101" pitchFamily="49" charset="-122"/>
                <a:ea typeface="仿宋_GB2312" panose="02010609030101010101" pitchFamily="49" charset="-122"/>
              </a:rPr>
              <a:t>例如，要查找上海地区的天气状况，可以输入：示例</a:t>
            </a:r>
            <a:r>
              <a:rPr lang="en-US" altLang="zh-CN" sz="1545" b="1">
                <a:latin typeface="仿宋_GB2312" panose="02010609030101010101" pitchFamily="49" charset="-122"/>
                <a:ea typeface="仿宋_GB2312" panose="02010609030101010101" pitchFamily="49" charset="-122"/>
              </a:rPr>
              <a:t>1</a:t>
            </a:r>
            <a:r>
              <a:rPr lang="zh-CN" altLang="en-US" sz="1545" b="1" dirty="0">
                <a:latin typeface="仿宋_GB2312" panose="02010609030101010101" pitchFamily="49" charset="-122"/>
                <a:ea typeface="仿宋_GB2312" panose="02010609030101010101" pitchFamily="49" charset="-122"/>
              </a:rPr>
              <a:t>：  </a:t>
            </a:r>
            <a:r>
              <a:rPr lang="en-US" altLang="zh-CN" sz="1545" b="1">
                <a:latin typeface="Arial Unicode MS" pitchFamily="34" charset="-122"/>
                <a:ea typeface="Arial Unicode MS" pitchFamily="34" charset="-122"/>
              </a:rPr>
              <a:t>shanghai  </a:t>
            </a:r>
            <a:r>
              <a:rPr lang="en-US" altLang="zh-CN" sz="1545" b="1" err="1">
                <a:latin typeface="Arial Unicode MS" pitchFamily="34" charset="-122"/>
                <a:ea typeface="Arial Unicode MS" pitchFamily="34" charset="-122"/>
              </a:rPr>
              <a:t>tq</a:t>
            </a:r>
            <a:endParaRPr lang="en-US" altLang="zh-CN" sz="1545" b="1">
              <a:latin typeface="Arial Unicode MS" pitchFamily="34" charset="-122"/>
              <a:ea typeface="Arial Unicode MS" pitchFamily="34" charset="-122"/>
            </a:endParaRPr>
          </a:p>
          <a:p>
            <a:pPr>
              <a:lnSpc>
                <a:spcPct val="120000"/>
              </a:lnSpc>
              <a:spcAft>
                <a:spcPct val="10000"/>
              </a:spcAft>
              <a:buNone/>
            </a:pPr>
            <a:r>
              <a:rPr lang="zh-CN" altLang="en-US" sz="1545" b="1" dirty="0">
                <a:latin typeface="仿宋_GB2312" panose="02010609030101010101" pitchFamily="49" charset="-122"/>
                <a:ea typeface="仿宋_GB2312" panose="02010609030101010101" pitchFamily="49" charset="-122"/>
              </a:rPr>
              <a:t>示例</a:t>
            </a:r>
            <a:r>
              <a:rPr lang="en-US" altLang="zh-CN" sz="1545" b="1">
                <a:latin typeface="仿宋_GB2312" panose="02010609030101010101" pitchFamily="49" charset="-122"/>
                <a:ea typeface="仿宋_GB2312" panose="02010609030101010101" pitchFamily="49" charset="-122"/>
              </a:rPr>
              <a:t>2</a:t>
            </a:r>
            <a:r>
              <a:rPr lang="zh-CN" altLang="en-US" sz="1545" b="1" dirty="0">
                <a:latin typeface="仿宋_GB2312" panose="02010609030101010101" pitchFamily="49" charset="-122"/>
                <a:ea typeface="仿宋_GB2312" panose="02010609030101010101" pitchFamily="49" charset="-122"/>
              </a:rPr>
              <a:t>：  上海 天气</a:t>
            </a:r>
            <a:endParaRPr lang="zh-CN" altLang="en-US" sz="1545" dirty="0"/>
          </a:p>
        </p:txBody>
      </p:sp>
      <p:grpSp>
        <p:nvGrpSpPr>
          <p:cNvPr id="529417" name="组合 529416"/>
          <p:cNvGrpSpPr/>
          <p:nvPr/>
        </p:nvGrpSpPr>
        <p:grpSpPr>
          <a:xfrm>
            <a:off x="1618365" y="3779758"/>
            <a:ext cx="6826789" cy="2197365"/>
            <a:chOff x="295" y="2432"/>
            <a:chExt cx="5294" cy="1704"/>
          </a:xfrm>
        </p:grpSpPr>
        <p:pic>
          <p:nvPicPr>
            <p:cNvPr id="529415" name="图片 529414"/>
            <p:cNvPicPr>
              <a:picLocks noChangeAspect="1"/>
            </p:cNvPicPr>
            <p:nvPr/>
          </p:nvPicPr>
          <p:blipFill>
            <a:blip r:embed="rId1"/>
            <a:stretch>
              <a:fillRect/>
            </a:stretch>
          </p:blipFill>
          <p:spPr>
            <a:xfrm>
              <a:off x="2925" y="2432"/>
              <a:ext cx="2664" cy="1434"/>
            </a:xfrm>
            <a:prstGeom prst="rect">
              <a:avLst/>
            </a:prstGeom>
            <a:noFill/>
            <a:ln w="9525">
              <a:noFill/>
              <a:miter/>
            </a:ln>
          </p:spPr>
        </p:pic>
        <p:pic>
          <p:nvPicPr>
            <p:cNvPr id="529416" name="图片 529415"/>
            <p:cNvPicPr>
              <a:picLocks noChangeAspect="1"/>
            </p:cNvPicPr>
            <p:nvPr/>
          </p:nvPicPr>
          <p:blipFill>
            <a:blip r:embed="rId2"/>
            <a:stretch>
              <a:fillRect/>
            </a:stretch>
          </p:blipFill>
          <p:spPr>
            <a:xfrm>
              <a:off x="295" y="2432"/>
              <a:ext cx="2652" cy="1704"/>
            </a:xfrm>
            <a:prstGeom prst="rect">
              <a:avLst/>
            </a:prstGeom>
            <a:noFill/>
            <a:ln w="9525">
              <a:noFill/>
              <a:miter/>
            </a:ln>
          </p:spPr>
        </p:pic>
      </p:gr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3"/>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29417"/>
                                        </p:tgtEl>
                                        <p:attrNameLst>
                                          <p:attrName>style.visibility</p:attrName>
                                        </p:attrNameLst>
                                      </p:cBhvr>
                                      <p:to>
                                        <p:strVal val="visible"/>
                                      </p:to>
                                    </p:set>
                                    <p:animEffect transition="in" filter="diamond(in)">
                                      <p:cBhvr>
                                        <p:cTn id="7" dur="2000"/>
                                        <p:tgtEl>
                                          <p:spTgt spid="529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0435" name="文本占位符 530434"/>
          <p:cNvSpPr>
            <a:spLocks noGrp="1"/>
          </p:cNvSpPr>
          <p:nvPr>
            <p:ph type="body" idx="1"/>
          </p:nvPr>
        </p:nvSpPr>
        <p:spPr>
          <a:xfrm>
            <a:off x="1676393" y="1908646"/>
            <a:ext cx="6492800" cy="1989749"/>
          </a:xfrm>
        </p:spPr>
        <p:txBody>
          <a:bodyPr/>
          <a:p>
            <a:pPr>
              <a:lnSpc>
                <a:spcPct val="120000"/>
              </a:lnSpc>
              <a:spcAft>
                <a:spcPct val="10000"/>
              </a:spcAft>
              <a:buNone/>
            </a:pPr>
            <a:r>
              <a:rPr lang="zh-CN" altLang="en-US" sz="1625" b="1" dirty="0">
                <a:solidFill>
                  <a:srgbClr val="0033CC"/>
                </a:solidFill>
                <a:latin typeface="仿宋_GB2312" panose="02010609030101010101" pitchFamily="49" charset="-122"/>
                <a:ea typeface="仿宋_GB2312" panose="02010609030101010101" pitchFamily="49" charset="-122"/>
                <a:cs typeface="+mj-cs"/>
              </a:rPr>
              <a:t>邮编、区号查询</a:t>
            </a:r>
            <a:endParaRPr lang="zh-CN" altLang="en-US" sz="2600" b="1" dirty="0">
              <a:solidFill>
                <a:srgbClr val="0033CC"/>
              </a:solidFill>
              <a:latin typeface="仿宋_GB2312" panose="02010609030101010101" pitchFamily="49" charset="-122"/>
              <a:ea typeface="仿宋_GB2312" panose="02010609030101010101" pitchFamily="49" charset="-122"/>
            </a:endParaRPr>
          </a:p>
          <a:p>
            <a:pPr>
              <a:lnSpc>
                <a:spcPct val="120000"/>
              </a:lnSpc>
              <a:spcAft>
                <a:spcPct val="10000"/>
              </a:spcAft>
              <a:buNone/>
            </a:pPr>
            <a:r>
              <a:rPr lang="zh-CN" altLang="en-US" sz="1460" b="1" dirty="0">
                <a:latin typeface="仿宋_GB2312" panose="02010609030101010101" pitchFamily="49" charset="-122"/>
                <a:ea typeface="仿宋_GB2312" panose="02010609030101010101" pitchFamily="49" charset="-122"/>
              </a:rPr>
              <a:t>用</a:t>
            </a:r>
            <a:r>
              <a:rPr lang="en-US" altLang="zh-CN" sz="1460" b="1">
                <a:latin typeface="仿宋_GB2312" panose="02010609030101010101" pitchFamily="49" charset="-122"/>
                <a:ea typeface="仿宋_GB2312" panose="02010609030101010101" pitchFamily="49" charset="-122"/>
              </a:rPr>
              <a:t>Google </a:t>
            </a:r>
            <a:r>
              <a:rPr lang="zh-CN" altLang="en-US" sz="1460" b="1" dirty="0">
                <a:latin typeface="仿宋_GB2312" panose="02010609030101010101" pitchFamily="49" charset="-122"/>
                <a:ea typeface="仿宋_GB2312" panose="02010609030101010101" pitchFamily="49" charset="-122"/>
              </a:rPr>
              <a:t>查询邮政编码或长途电话区号，您只需输入关键词</a:t>
            </a:r>
            <a:r>
              <a:rPr lang="zh-CN" altLang="en-US" sz="1460" b="1" dirty="0">
                <a:solidFill>
                  <a:srgbClr val="E63512"/>
                </a:solidFill>
                <a:latin typeface="仿宋_GB2312" panose="02010609030101010101" pitchFamily="49" charset="-122"/>
                <a:ea typeface="仿宋_GB2312" panose="02010609030101010101" pitchFamily="49" charset="-122"/>
              </a:rPr>
              <a:t>（“邮编”</a:t>
            </a:r>
            <a:r>
              <a:rPr lang="en-US" altLang="zh-CN" sz="1460" b="1">
                <a:solidFill>
                  <a:srgbClr val="E63512"/>
                </a:solidFill>
                <a:latin typeface="仿宋_GB2312" panose="02010609030101010101" pitchFamily="49" charset="-122"/>
                <a:ea typeface="仿宋_GB2312" panose="02010609030101010101" pitchFamily="49" charset="-122"/>
              </a:rPr>
              <a:t>,“</a:t>
            </a:r>
            <a:r>
              <a:rPr lang="en-US" altLang="zh-CN" sz="1460" b="1" err="1">
                <a:solidFill>
                  <a:srgbClr val="E63512"/>
                </a:solidFill>
                <a:latin typeface="仿宋_GB2312" panose="02010609030101010101" pitchFamily="49" charset="-122"/>
                <a:ea typeface="仿宋_GB2312" panose="02010609030101010101" pitchFamily="49" charset="-122"/>
              </a:rPr>
              <a:t>yb</a:t>
            </a:r>
            <a:r>
              <a:rPr lang="en-US" altLang="zh-CN" sz="1460" b="1">
                <a:solidFill>
                  <a:srgbClr val="E63512"/>
                </a:solidFill>
                <a:latin typeface="仿宋_GB2312" panose="02010609030101010101" pitchFamily="49" charset="-122"/>
                <a:ea typeface="仿宋_GB2312" panose="02010609030101010101" pitchFamily="49" charset="-122"/>
              </a:rPr>
              <a:t>” </a:t>
            </a:r>
            <a:r>
              <a:rPr lang="zh-CN" altLang="en-US" sz="1460" b="1" dirty="0">
                <a:solidFill>
                  <a:srgbClr val="E63512"/>
                </a:solidFill>
                <a:latin typeface="仿宋_GB2312" panose="02010609030101010101" pitchFamily="49" charset="-122"/>
                <a:ea typeface="仿宋_GB2312" panose="02010609030101010101" pitchFamily="49" charset="-122"/>
              </a:rPr>
              <a:t>和“</a:t>
            </a:r>
            <a:r>
              <a:rPr lang="en-US" altLang="zh-CN" sz="1460" b="1">
                <a:solidFill>
                  <a:srgbClr val="E63512"/>
                </a:solidFill>
                <a:latin typeface="仿宋_GB2312" panose="02010609030101010101" pitchFamily="49" charset="-122"/>
                <a:ea typeface="仿宋_GB2312" panose="02010609030101010101" pitchFamily="49" charset="-122"/>
              </a:rPr>
              <a:t>YB” </a:t>
            </a:r>
            <a:r>
              <a:rPr lang="zh-CN" altLang="en-US" sz="1460" b="1" dirty="0">
                <a:solidFill>
                  <a:srgbClr val="E63512"/>
                </a:solidFill>
                <a:latin typeface="仿宋_GB2312" panose="02010609030101010101" pitchFamily="49" charset="-122"/>
                <a:ea typeface="仿宋_GB2312" panose="02010609030101010101" pitchFamily="49" charset="-122"/>
              </a:rPr>
              <a:t>任选其一；“区号”， “</a:t>
            </a:r>
            <a:r>
              <a:rPr lang="en-US" altLang="zh-CN" sz="1460" b="1" err="1">
                <a:solidFill>
                  <a:srgbClr val="E63512"/>
                </a:solidFill>
                <a:latin typeface="仿宋_GB2312" panose="02010609030101010101" pitchFamily="49" charset="-122"/>
                <a:ea typeface="仿宋_GB2312" panose="02010609030101010101" pitchFamily="49" charset="-122"/>
              </a:rPr>
              <a:t>qh</a:t>
            </a:r>
            <a:r>
              <a:rPr lang="en-US" altLang="zh-CN" sz="1460" b="1">
                <a:solidFill>
                  <a:srgbClr val="E63512"/>
                </a:solidFill>
                <a:latin typeface="仿宋_GB2312" panose="02010609030101010101" pitchFamily="49" charset="-122"/>
                <a:ea typeface="仿宋_GB2312" panose="02010609030101010101" pitchFamily="49" charset="-122"/>
              </a:rPr>
              <a:t>” </a:t>
            </a:r>
            <a:r>
              <a:rPr lang="zh-CN" altLang="en-US" sz="1460" b="1" dirty="0">
                <a:solidFill>
                  <a:srgbClr val="E63512"/>
                </a:solidFill>
                <a:latin typeface="仿宋_GB2312" panose="02010609030101010101" pitchFamily="49" charset="-122"/>
                <a:ea typeface="仿宋_GB2312" panose="02010609030101010101" pitchFamily="49" charset="-122"/>
              </a:rPr>
              <a:t>和“</a:t>
            </a:r>
            <a:r>
              <a:rPr lang="en-US" altLang="zh-CN" sz="1460" b="1">
                <a:solidFill>
                  <a:srgbClr val="E63512"/>
                </a:solidFill>
                <a:latin typeface="仿宋_GB2312" panose="02010609030101010101" pitchFamily="49" charset="-122"/>
                <a:ea typeface="仿宋_GB2312" panose="02010609030101010101" pitchFamily="49" charset="-122"/>
              </a:rPr>
              <a:t>QH” </a:t>
            </a:r>
            <a:r>
              <a:rPr lang="zh-CN" altLang="en-US" sz="1460" b="1" dirty="0">
                <a:solidFill>
                  <a:srgbClr val="E63512"/>
                </a:solidFill>
                <a:latin typeface="仿宋_GB2312" panose="02010609030101010101" pitchFamily="49" charset="-122"/>
                <a:ea typeface="仿宋_GB2312" panose="02010609030101010101" pitchFamily="49" charset="-122"/>
              </a:rPr>
              <a:t>任选其一）和要查的城市地名或邮政编码或电话区号即可。</a:t>
            </a:r>
            <a:r>
              <a:rPr lang="en-US" altLang="zh-CN" sz="1460" b="1">
                <a:latin typeface="仿宋_GB2312" panose="02010609030101010101" pitchFamily="49" charset="-122"/>
                <a:ea typeface="仿宋_GB2312" panose="02010609030101010101" pitchFamily="49" charset="-122"/>
              </a:rPr>
              <a:t>Google </a:t>
            </a:r>
            <a:r>
              <a:rPr lang="zh-CN" altLang="en-US" sz="1460" b="1" dirty="0">
                <a:latin typeface="仿宋_GB2312" panose="02010609030101010101" pitchFamily="49" charset="-122"/>
                <a:ea typeface="仿宋_GB2312" panose="02010609030101010101" pitchFamily="49" charset="-122"/>
              </a:rPr>
              <a:t>会为您提供相关的所有信息，包括所在地的省市名称，邮政编码及长途电话区号。</a:t>
            </a:r>
            <a:endParaRPr lang="zh-CN" altLang="en-US" sz="1950" dirty="0">
              <a:solidFill>
                <a:srgbClr val="E63512"/>
              </a:solidFill>
            </a:endParaRPr>
          </a:p>
        </p:txBody>
      </p:sp>
      <p:pic>
        <p:nvPicPr>
          <p:cNvPr id="530439" name="图片 530438"/>
          <p:cNvPicPr>
            <a:picLocks noChangeAspect="1"/>
          </p:cNvPicPr>
          <p:nvPr/>
        </p:nvPicPr>
        <p:blipFill>
          <a:blip r:embed="rId1"/>
          <a:stretch>
            <a:fillRect/>
          </a:stretch>
        </p:blipFill>
        <p:spPr>
          <a:xfrm>
            <a:off x="4308331" y="3955135"/>
            <a:ext cx="3217385" cy="1053549"/>
          </a:xfrm>
          <a:prstGeom prst="rect">
            <a:avLst/>
          </a:prstGeom>
          <a:noFill/>
          <a:ln w="9525">
            <a:noFill/>
            <a:miter/>
          </a:ln>
        </p:spPr>
      </p:pic>
      <p:pic>
        <p:nvPicPr>
          <p:cNvPr id="530440" name="图片 530439"/>
          <p:cNvPicPr>
            <a:picLocks noChangeAspect="1"/>
          </p:cNvPicPr>
          <p:nvPr/>
        </p:nvPicPr>
        <p:blipFill>
          <a:blip r:embed="rId2"/>
          <a:stretch>
            <a:fillRect/>
          </a:stretch>
        </p:blipFill>
        <p:spPr>
          <a:xfrm>
            <a:off x="4250301" y="4365206"/>
            <a:ext cx="3419842" cy="1053549"/>
          </a:xfrm>
          <a:prstGeom prst="rect">
            <a:avLst/>
          </a:prstGeom>
          <a:noFill/>
          <a:ln w="9525">
            <a:noFill/>
            <a:miter/>
          </a:ln>
        </p:spPr>
      </p:pic>
      <p:sp>
        <p:nvSpPr>
          <p:cNvPr id="530441" name="矩形 530440"/>
          <p:cNvSpPr/>
          <p:nvPr/>
        </p:nvSpPr>
        <p:spPr>
          <a:xfrm>
            <a:off x="1441698" y="4423235"/>
            <a:ext cx="2515880" cy="588010"/>
          </a:xfrm>
          <a:prstGeom prst="rect">
            <a:avLst/>
          </a:prstGeom>
          <a:noFill/>
          <a:ln w="9525">
            <a:noFill/>
            <a:miter/>
          </a:ln>
        </p:spPr>
        <p:txBody>
          <a:bodyPr>
            <a:spAutoFit/>
          </a:bodyPr>
          <a:p>
            <a:pPr lvl="0" latinLnBrk="1"/>
            <a:r>
              <a:rPr lang="zh-CN" altLang="en-US" sz="1625" b="1" dirty="0">
                <a:latin typeface="黑体" panose="02010609060101010101" pitchFamily="2" charset="-122"/>
                <a:ea typeface="黑体" panose="02010609060101010101" pitchFamily="2" charset="-122"/>
              </a:rPr>
              <a:t>示例</a:t>
            </a:r>
            <a:r>
              <a:rPr lang="en-US" altLang="zh-CN" sz="1625" b="1">
                <a:latin typeface="黑体" panose="02010609060101010101" pitchFamily="2" charset="-122"/>
                <a:ea typeface="黑体" panose="02010609060101010101" pitchFamily="2" charset="-122"/>
              </a:rPr>
              <a:t>1</a:t>
            </a:r>
            <a:r>
              <a:rPr lang="zh-CN" altLang="en-US" sz="1625" b="1" dirty="0">
                <a:latin typeface="黑体" panose="02010609060101010101" pitchFamily="2" charset="-122"/>
                <a:ea typeface="黑体" panose="02010609060101010101" pitchFamily="2" charset="-122"/>
              </a:rPr>
              <a:t>：  </a:t>
            </a:r>
            <a:r>
              <a:rPr lang="en-US" altLang="zh-CN" sz="1625" b="1">
                <a:latin typeface="黑体" panose="02010609060101010101" pitchFamily="2" charset="-122"/>
                <a:ea typeface="黑体" panose="02010609060101010101" pitchFamily="2" charset="-122"/>
              </a:rPr>
              <a:t>YB  </a:t>
            </a:r>
            <a:r>
              <a:rPr lang="zh-CN" altLang="en-US" sz="1625" b="1" dirty="0">
                <a:latin typeface="黑体" panose="02010609060101010101" pitchFamily="2" charset="-122"/>
                <a:ea typeface="黑体" panose="02010609060101010101" pitchFamily="2" charset="-122"/>
              </a:rPr>
              <a:t>拉萨 </a:t>
            </a:r>
            <a:endParaRPr lang="zh-CN" altLang="en-US" sz="1625" b="1" dirty="0">
              <a:latin typeface="黑体" panose="02010609060101010101" pitchFamily="2" charset="-122"/>
              <a:ea typeface="黑体" panose="02010609060101010101" pitchFamily="2" charset="-122"/>
            </a:endParaRPr>
          </a:p>
          <a:p>
            <a:pPr lvl="0" latinLnBrk="1"/>
            <a:r>
              <a:rPr lang="zh-CN" altLang="en-US" sz="1625" b="1" dirty="0">
                <a:latin typeface="黑体" panose="02010609060101010101" pitchFamily="2" charset="-122"/>
                <a:ea typeface="黑体" panose="02010609060101010101" pitchFamily="2" charset="-122"/>
              </a:rPr>
              <a:t>示例</a:t>
            </a:r>
            <a:r>
              <a:rPr lang="en-US" altLang="zh-CN" sz="1625" b="1">
                <a:latin typeface="黑体" panose="02010609060101010101" pitchFamily="2" charset="-122"/>
                <a:ea typeface="黑体" panose="02010609060101010101" pitchFamily="2" charset="-122"/>
              </a:rPr>
              <a:t>2</a:t>
            </a:r>
            <a:r>
              <a:rPr lang="zh-CN" altLang="en-US" sz="1625" b="1" dirty="0">
                <a:latin typeface="黑体" panose="02010609060101010101" pitchFamily="2" charset="-122"/>
                <a:ea typeface="黑体" panose="02010609060101010101" pitchFamily="2" charset="-122"/>
              </a:rPr>
              <a:t>：   </a:t>
            </a:r>
            <a:r>
              <a:rPr lang="en-US" altLang="zh-CN" sz="1625" b="1">
                <a:latin typeface="黑体" panose="02010609060101010101" pitchFamily="2" charset="-122"/>
                <a:ea typeface="黑体" panose="02010609060101010101" pitchFamily="2" charset="-122"/>
              </a:rPr>
              <a:t>0891 </a:t>
            </a:r>
            <a:r>
              <a:rPr lang="en-US" altLang="zh-CN" sz="1625" b="1" dirty="0" err="1">
                <a:latin typeface="黑体" panose="02010609060101010101" pitchFamily="2" charset="-122"/>
                <a:ea typeface="黑体" panose="02010609060101010101" pitchFamily="2" charset="-122"/>
              </a:rPr>
              <a:t>qh</a:t>
            </a:r>
            <a:endParaRPr lang="zh-CN" altLang="en-US" sz="1625" b="1" dirty="0">
              <a:latin typeface="黑体" panose="02010609060101010101" pitchFamily="2" charset="-122"/>
              <a:ea typeface="黑体" panose="0201060906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3"/>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0441"/>
                                        </p:tgtEl>
                                        <p:attrNameLst>
                                          <p:attrName>style.visibility</p:attrName>
                                        </p:attrNameLst>
                                      </p:cBhvr>
                                      <p:to>
                                        <p:strVal val="visible"/>
                                      </p:to>
                                    </p:set>
                                    <p:anim calcmode="lin" valueType="num">
                                      <p:cBhvr additive="base">
                                        <p:cTn id="7" dur="500" fill="hold"/>
                                        <p:tgtEl>
                                          <p:spTgt spid="530441"/>
                                        </p:tgtEl>
                                        <p:attrNameLst>
                                          <p:attrName>ppt_x</p:attrName>
                                        </p:attrNameLst>
                                      </p:cBhvr>
                                      <p:tavLst>
                                        <p:tav tm="0">
                                          <p:val>
                                            <p:strVal val="#ppt_x"/>
                                          </p:val>
                                        </p:tav>
                                        <p:tav tm="100000">
                                          <p:val>
                                            <p:strVal val="#ppt_x"/>
                                          </p:val>
                                        </p:tav>
                                      </p:tavLst>
                                    </p:anim>
                                    <p:anim calcmode="lin" valueType="num">
                                      <p:cBhvr additive="base">
                                        <p:cTn id="8" dur="500" fill="hold"/>
                                        <p:tgtEl>
                                          <p:spTgt spid="53044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530439"/>
                                        </p:tgtEl>
                                        <p:attrNameLst>
                                          <p:attrName>style.visibility</p:attrName>
                                        </p:attrNameLst>
                                      </p:cBhvr>
                                      <p:to>
                                        <p:strVal val="visible"/>
                                      </p:to>
                                    </p:set>
                                    <p:animEffect transition="in" filter="box(in)">
                                      <p:cBhvr>
                                        <p:cTn id="13" dur="500"/>
                                        <p:tgtEl>
                                          <p:spTgt spid="53043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nodeType="clickEffect">
                                  <p:stCondLst>
                                    <p:cond delay="0"/>
                                  </p:stCondLst>
                                  <p:childTnLst>
                                    <p:anim calcmode="lin" valueType="num">
                                      <p:cBhvr additive="base">
                                        <p:cTn id="17" dur="500"/>
                                        <p:tgtEl>
                                          <p:spTgt spid="530439"/>
                                        </p:tgtEl>
                                        <p:attrNameLst>
                                          <p:attrName>ppt_x</p:attrName>
                                        </p:attrNameLst>
                                      </p:cBhvr>
                                      <p:tavLst>
                                        <p:tav tm="0">
                                          <p:val>
                                            <p:strVal val="ppt_x"/>
                                          </p:val>
                                        </p:tav>
                                        <p:tav tm="100000">
                                          <p:val>
                                            <p:strVal val="ppt_x"/>
                                          </p:val>
                                        </p:tav>
                                      </p:tavLst>
                                    </p:anim>
                                    <p:anim calcmode="lin" valueType="num">
                                      <p:cBhvr additive="base">
                                        <p:cTn id="18" dur="500"/>
                                        <p:tgtEl>
                                          <p:spTgt spid="530439"/>
                                        </p:tgtEl>
                                        <p:attrNameLst>
                                          <p:attrName>ppt_y</p:attrName>
                                        </p:attrNameLst>
                                      </p:cBhvr>
                                      <p:tavLst>
                                        <p:tav tm="0">
                                          <p:val>
                                            <p:strVal val="ppt_y"/>
                                          </p:val>
                                        </p:tav>
                                        <p:tav tm="100000">
                                          <p:val>
                                            <p:strVal val="1+ppt_h/2"/>
                                          </p:val>
                                        </p:tav>
                                      </p:tavLst>
                                    </p:anim>
                                    <p:set>
                                      <p:cBhvr>
                                        <p:cTn id="19" dur="1" fill="hold">
                                          <p:stCondLst>
                                            <p:cond delay="499"/>
                                          </p:stCondLst>
                                        </p:cTn>
                                        <p:tgtEl>
                                          <p:spTgt spid="53043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530440"/>
                                        </p:tgtEl>
                                        <p:attrNameLst>
                                          <p:attrName>style.visibility</p:attrName>
                                        </p:attrNameLst>
                                      </p:cBhvr>
                                      <p:to>
                                        <p:strVal val="visible"/>
                                      </p:to>
                                    </p:set>
                                    <p:animEffect transition="in" filter="box(in)">
                                      <p:cBhvr>
                                        <p:cTn id="24" dur="500"/>
                                        <p:tgtEl>
                                          <p:spTgt spid="53044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nodeType="clickEffect">
                                  <p:stCondLst>
                                    <p:cond delay="0"/>
                                  </p:stCondLst>
                                  <p:childTnLst>
                                    <p:anim calcmode="lin" valueType="num">
                                      <p:cBhvr additive="base">
                                        <p:cTn id="28" dur="500"/>
                                        <p:tgtEl>
                                          <p:spTgt spid="530440"/>
                                        </p:tgtEl>
                                        <p:attrNameLst>
                                          <p:attrName>ppt_x</p:attrName>
                                        </p:attrNameLst>
                                      </p:cBhvr>
                                      <p:tavLst>
                                        <p:tav tm="0">
                                          <p:val>
                                            <p:strVal val="ppt_x"/>
                                          </p:val>
                                        </p:tav>
                                        <p:tav tm="100000">
                                          <p:val>
                                            <p:strVal val="ppt_x"/>
                                          </p:val>
                                        </p:tav>
                                      </p:tavLst>
                                    </p:anim>
                                    <p:anim calcmode="lin" valueType="num">
                                      <p:cBhvr additive="base">
                                        <p:cTn id="29" dur="500"/>
                                        <p:tgtEl>
                                          <p:spTgt spid="530440"/>
                                        </p:tgtEl>
                                        <p:attrNameLst>
                                          <p:attrName>ppt_y</p:attrName>
                                        </p:attrNameLst>
                                      </p:cBhvr>
                                      <p:tavLst>
                                        <p:tav tm="0">
                                          <p:val>
                                            <p:strVal val="ppt_y"/>
                                          </p:val>
                                        </p:tav>
                                        <p:tav tm="100000">
                                          <p:val>
                                            <p:strVal val="1+ppt_h/2"/>
                                          </p:val>
                                        </p:tav>
                                      </p:tavLst>
                                    </p:anim>
                                    <p:set>
                                      <p:cBhvr>
                                        <p:cTn id="30" dur="1" fill="hold">
                                          <p:stCondLst>
                                            <p:cond delay="499"/>
                                          </p:stCondLst>
                                        </p:cTn>
                                        <p:tgtEl>
                                          <p:spTgt spid="5304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4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1459" name="文本占位符 531458"/>
          <p:cNvSpPr>
            <a:spLocks noGrp="1"/>
          </p:cNvSpPr>
          <p:nvPr>
            <p:ph type="body" idx="1"/>
          </p:nvPr>
        </p:nvSpPr>
        <p:spPr>
          <a:xfrm>
            <a:off x="1441698" y="1966674"/>
            <a:ext cx="3685486" cy="3392762"/>
          </a:xfrm>
        </p:spPr>
        <p:txBody>
          <a:bodyPr>
            <a:normAutofit lnSpcReduction="10000"/>
          </a:bodyPr>
          <a:p>
            <a:pPr>
              <a:lnSpc>
                <a:spcPct val="135000"/>
              </a:lnSpc>
              <a:spcAft>
                <a:spcPct val="10000"/>
              </a:spcAft>
              <a:buNone/>
            </a:pPr>
            <a:r>
              <a:rPr lang="zh-CN" altLang="en-US" sz="1625" b="1" dirty="0">
                <a:solidFill>
                  <a:srgbClr val="0033CC"/>
                </a:solidFill>
                <a:latin typeface="仿宋_GB2312" panose="02010609030101010101" pitchFamily="49" charset="-122"/>
                <a:ea typeface="仿宋_GB2312" panose="02010609030101010101" pitchFamily="49" charset="-122"/>
                <a:cs typeface="+mj-cs"/>
              </a:rPr>
              <a:t>手机号码</a:t>
            </a:r>
            <a:endParaRPr lang="zh-CN" altLang="en-US" sz="1625" b="1" dirty="0">
              <a:solidFill>
                <a:srgbClr val="0033CC"/>
              </a:solidFill>
              <a:latin typeface="仿宋_GB2312" panose="02010609030101010101" pitchFamily="49" charset="-122"/>
              <a:ea typeface="仿宋_GB2312" panose="02010609030101010101" pitchFamily="49" charset="-122"/>
              <a:cs typeface="+mj-cs"/>
            </a:endParaRPr>
          </a:p>
          <a:p>
            <a:pPr>
              <a:lnSpc>
                <a:spcPct val="135000"/>
              </a:lnSpc>
              <a:spcAft>
                <a:spcPct val="10000"/>
              </a:spcAft>
              <a:buNone/>
            </a:pPr>
            <a:r>
              <a:rPr lang="zh-CN" altLang="en-US" sz="1135" dirty="0">
                <a:latin typeface="仿宋_GB2312" panose="02010609030101010101" pitchFamily="49" charset="-122"/>
                <a:ea typeface="仿宋_GB2312" panose="02010609030101010101" pitchFamily="49" charset="-122"/>
              </a:rPr>
              <a:t>用</a:t>
            </a:r>
            <a:r>
              <a:rPr lang="en-US" altLang="zh-CN" sz="1135">
                <a:latin typeface="仿宋_GB2312" panose="02010609030101010101" pitchFamily="49" charset="-122"/>
                <a:ea typeface="仿宋_GB2312" panose="02010609030101010101" pitchFamily="49" charset="-122"/>
              </a:rPr>
              <a:t>Google </a:t>
            </a:r>
            <a:r>
              <a:rPr lang="zh-CN" altLang="en-US" sz="1135" dirty="0">
                <a:latin typeface="仿宋_GB2312" panose="02010609030101010101" pitchFamily="49" charset="-122"/>
                <a:ea typeface="仿宋_GB2312" panose="02010609030101010101" pitchFamily="49" charset="-122"/>
              </a:rPr>
              <a:t>查询手机电话号码归属地，您只需直接输入要查的号码即可（不需要任何关键词）。</a:t>
            </a:r>
            <a:r>
              <a:rPr lang="en-US" altLang="zh-CN" sz="1135">
                <a:latin typeface="仿宋_GB2312" panose="02010609030101010101" pitchFamily="49" charset="-122"/>
                <a:ea typeface="仿宋_GB2312" panose="02010609030101010101" pitchFamily="49" charset="-122"/>
              </a:rPr>
              <a:t>Google </a:t>
            </a:r>
            <a:r>
              <a:rPr lang="zh-CN" altLang="en-US" sz="1135" dirty="0">
                <a:latin typeface="仿宋_GB2312" panose="02010609030101010101" pitchFamily="49" charset="-122"/>
                <a:ea typeface="仿宋_GB2312" panose="02010609030101010101" pitchFamily="49" charset="-122"/>
              </a:rPr>
              <a:t>能自动识别以</a:t>
            </a:r>
            <a:r>
              <a:rPr lang="en-US" altLang="zh-CN" sz="1135">
                <a:latin typeface="仿宋_GB2312" panose="02010609030101010101" pitchFamily="49" charset="-122"/>
                <a:ea typeface="仿宋_GB2312" panose="02010609030101010101" pitchFamily="49" charset="-122"/>
              </a:rPr>
              <a:t>13</a:t>
            </a:r>
            <a:r>
              <a:rPr lang="zh-CN" altLang="en-US" sz="1135" dirty="0">
                <a:latin typeface="仿宋_GB2312" panose="02010609030101010101" pitchFamily="49" charset="-122"/>
                <a:ea typeface="仿宋_GB2312" panose="02010609030101010101" pitchFamily="49" charset="-122"/>
              </a:rPr>
              <a:t>开头的</a:t>
            </a:r>
            <a:r>
              <a:rPr lang="en-US" altLang="zh-CN" sz="1135">
                <a:latin typeface="仿宋_GB2312" panose="02010609030101010101" pitchFamily="49" charset="-122"/>
                <a:ea typeface="仿宋_GB2312" panose="02010609030101010101" pitchFamily="49" charset="-122"/>
              </a:rPr>
              <a:t>11</a:t>
            </a:r>
            <a:r>
              <a:rPr lang="zh-CN" altLang="en-US" sz="1135" dirty="0">
                <a:latin typeface="仿宋_GB2312" panose="02010609030101010101" pitchFamily="49" charset="-122"/>
                <a:ea typeface="仿宋_GB2312" panose="02010609030101010101" pitchFamily="49" charset="-122"/>
              </a:rPr>
              <a:t>位数字为手机号码而返回相关的网站链接，让您即刻便知道答案。</a:t>
            </a:r>
            <a:endParaRPr lang="zh-CN" altLang="en-US" sz="1135" dirty="0">
              <a:latin typeface="仿宋_GB2312" panose="02010609030101010101" pitchFamily="49" charset="-122"/>
              <a:ea typeface="仿宋_GB2312" panose="02010609030101010101" pitchFamily="49" charset="-122"/>
            </a:endParaRPr>
          </a:p>
          <a:p>
            <a:pPr>
              <a:lnSpc>
                <a:spcPct val="135000"/>
              </a:lnSpc>
              <a:spcAft>
                <a:spcPct val="10000"/>
              </a:spcAft>
              <a:buNone/>
            </a:pPr>
            <a:r>
              <a:rPr lang="zh-CN" altLang="en-US" sz="1135" dirty="0">
                <a:latin typeface="仿宋_GB2312" panose="02010609030101010101" pitchFamily="49" charset="-122"/>
                <a:ea typeface="仿宋_GB2312" panose="02010609030101010101" pitchFamily="49" charset="-122"/>
              </a:rPr>
              <a:t>例如，要查找手机号</a:t>
            </a:r>
            <a:r>
              <a:rPr lang="en-US" altLang="zh-CN" sz="1135" b="1">
                <a:latin typeface="仿宋_GB2312" panose="02010609030101010101" pitchFamily="49" charset="-122"/>
                <a:ea typeface="仿宋_GB2312" panose="02010609030101010101" pitchFamily="49" charset="-122"/>
              </a:rPr>
              <a:t>13957750689 </a:t>
            </a:r>
            <a:r>
              <a:rPr lang="zh-CN" altLang="en-US" sz="1135" dirty="0">
                <a:latin typeface="仿宋_GB2312" panose="02010609030101010101" pitchFamily="49" charset="-122"/>
                <a:ea typeface="仿宋_GB2312" panose="02010609030101010101" pitchFamily="49" charset="-122"/>
              </a:rPr>
              <a:t>的归属地，可输入： </a:t>
            </a:r>
            <a:r>
              <a:rPr lang="en-US" altLang="zh-CN" sz="1135" b="1">
                <a:latin typeface="仿宋_GB2312" panose="02010609030101010101" pitchFamily="49" charset="-122"/>
                <a:ea typeface="仿宋_GB2312" panose="02010609030101010101" pitchFamily="49" charset="-122"/>
              </a:rPr>
              <a:t>13957750689</a:t>
            </a:r>
            <a:r>
              <a:rPr lang="en-US" altLang="zh-CN" sz="1135">
                <a:latin typeface="仿宋_GB2312" panose="02010609030101010101" pitchFamily="49" charset="-122"/>
                <a:ea typeface="仿宋_GB2312" panose="02010609030101010101" pitchFamily="49" charset="-122"/>
                <a:hlinkClick r:id="rId1"/>
              </a:rPr>
              <a:t> </a:t>
            </a:r>
            <a:r>
              <a:rPr lang="en-US" altLang="zh-CN" sz="1135">
                <a:latin typeface="仿宋_GB2312" panose="02010609030101010101" pitchFamily="49" charset="-122"/>
                <a:ea typeface="仿宋_GB2312" panose="02010609030101010101" pitchFamily="49" charset="-122"/>
              </a:rPr>
              <a:t> </a:t>
            </a:r>
            <a:endParaRPr lang="en-US" altLang="zh-CN" sz="1135">
              <a:latin typeface="仿宋_GB2312" panose="02010609030101010101" pitchFamily="49" charset="-122"/>
              <a:ea typeface="仿宋_GB2312" panose="02010609030101010101" pitchFamily="49" charset="-122"/>
            </a:endParaRPr>
          </a:p>
          <a:p>
            <a:pPr>
              <a:lnSpc>
                <a:spcPct val="135000"/>
              </a:lnSpc>
              <a:spcAft>
                <a:spcPct val="10000"/>
              </a:spcAft>
              <a:buNone/>
            </a:pPr>
            <a:r>
              <a:rPr lang="zh-CN" altLang="en-US" sz="1135" dirty="0">
                <a:latin typeface="仿宋_GB2312" panose="02010609030101010101" pitchFamily="49" charset="-122"/>
                <a:ea typeface="仿宋_GB2312" panose="02010609030101010101" pitchFamily="49" charset="-122"/>
              </a:rPr>
              <a:t>输入“</a:t>
            </a:r>
            <a:r>
              <a:rPr lang="zh-CN" altLang="en-US" sz="1135" b="1" dirty="0">
                <a:latin typeface="仿宋_GB2312" panose="02010609030101010101" pitchFamily="49" charset="-122"/>
                <a:ea typeface="仿宋_GB2312" panose="02010609030101010101" pitchFamily="49" charset="-122"/>
              </a:rPr>
              <a:t>中国石化  股票</a:t>
            </a:r>
            <a:r>
              <a:rPr lang="zh-CN" altLang="en-US" sz="1135" dirty="0">
                <a:latin typeface="仿宋_GB2312" panose="02010609030101010101" pitchFamily="49" charset="-122"/>
                <a:ea typeface="仿宋_GB2312" panose="02010609030101010101" pitchFamily="49" charset="-122"/>
              </a:rPr>
              <a:t>”或“</a:t>
            </a:r>
            <a:r>
              <a:rPr lang="en-US" altLang="zh-CN" sz="1135" b="1">
                <a:latin typeface="Arial Unicode MS" pitchFamily="34" charset="-122"/>
                <a:ea typeface="Arial Unicode MS" pitchFamily="34" charset="-122"/>
              </a:rPr>
              <a:t>GP 600028</a:t>
            </a:r>
            <a:r>
              <a:rPr lang="en-US" altLang="zh-CN" sz="1135">
                <a:latin typeface="仿宋_GB2312" panose="02010609030101010101" pitchFamily="49" charset="-122"/>
                <a:ea typeface="仿宋_GB2312" panose="02010609030101010101" pitchFamily="49" charset="-122"/>
              </a:rPr>
              <a:t>”</a:t>
            </a:r>
            <a:r>
              <a:rPr lang="zh-CN" altLang="en-US" sz="1135" dirty="0">
                <a:latin typeface="仿宋_GB2312" panose="02010609030101010101" pitchFamily="49" charset="-122"/>
                <a:ea typeface="仿宋_GB2312" panose="02010609030101010101" pitchFamily="49" charset="-122"/>
              </a:rPr>
              <a:t>可查询股票价格及股市行情。</a:t>
            </a:r>
            <a:endParaRPr lang="zh-CN" altLang="en-US" sz="1135" dirty="0">
              <a:latin typeface="仿宋_GB2312" panose="02010609030101010101" pitchFamily="49" charset="-122"/>
              <a:ea typeface="仿宋_GB2312" panose="02010609030101010101" pitchFamily="49" charset="-122"/>
            </a:endParaRPr>
          </a:p>
          <a:p>
            <a:pPr>
              <a:lnSpc>
                <a:spcPct val="135000"/>
              </a:lnSpc>
              <a:spcAft>
                <a:spcPct val="10000"/>
              </a:spcAft>
              <a:buNone/>
            </a:pPr>
            <a:r>
              <a:rPr lang="zh-CN" altLang="en-US" sz="1135" dirty="0">
                <a:latin typeface="仿宋_GB2312" panose="02010609030101010101" pitchFamily="49" charset="-122"/>
                <a:ea typeface="仿宋_GB2312" panose="02010609030101010101" pitchFamily="49" charset="-122"/>
              </a:rPr>
              <a:t>      目前 </a:t>
            </a:r>
            <a:r>
              <a:rPr lang="en-US" altLang="zh-CN" sz="1135">
                <a:latin typeface="仿宋_GB2312" panose="02010609030101010101" pitchFamily="49" charset="-122"/>
                <a:ea typeface="仿宋_GB2312" panose="02010609030101010101" pitchFamily="49" charset="-122"/>
              </a:rPr>
              <a:t>Google </a:t>
            </a:r>
            <a:r>
              <a:rPr lang="zh-CN" altLang="en-US" sz="1135" dirty="0">
                <a:latin typeface="仿宋_GB2312" panose="02010609030101010101" pitchFamily="49" charset="-122"/>
                <a:ea typeface="仿宋_GB2312" panose="02010609030101010101" pitchFamily="49" charset="-122"/>
              </a:rPr>
              <a:t>简体中文界面的股票，天气，邮编区号和手机号码查询功能仅适用于中国大陆地区。</a:t>
            </a:r>
            <a:r>
              <a:rPr lang="en-US" altLang="zh-CN" sz="1135">
                <a:latin typeface="仿宋_GB2312" panose="02010609030101010101" pitchFamily="49" charset="-122"/>
                <a:ea typeface="仿宋_GB2312" panose="02010609030101010101" pitchFamily="49" charset="-122"/>
              </a:rPr>
              <a:t>Google</a:t>
            </a:r>
            <a:r>
              <a:rPr lang="zh-CN" altLang="en-US" sz="1135" dirty="0">
                <a:latin typeface="仿宋_GB2312" panose="02010609030101010101" pitchFamily="49" charset="-122"/>
                <a:ea typeface="仿宋_GB2312" panose="02010609030101010101" pitchFamily="49" charset="-122"/>
              </a:rPr>
              <a:t>与所选的特殊搜索链接网站没有从属关系</a:t>
            </a:r>
            <a:r>
              <a:rPr lang="en-US" altLang="zh-CN" sz="1135">
                <a:latin typeface="仿宋_GB2312" panose="02010609030101010101" pitchFamily="49" charset="-122"/>
                <a:ea typeface="仿宋_GB2312" panose="02010609030101010101" pitchFamily="49" charset="-122"/>
              </a:rPr>
              <a:t>.</a:t>
            </a:r>
            <a:endParaRPr lang="zh-CN" altLang="en-US" sz="1135" dirty="0">
              <a:latin typeface="仿宋_GB2312" panose="02010609030101010101" pitchFamily="49" charset="-122"/>
              <a:ea typeface="仿宋_GB2312" panose="02010609030101010101" pitchFamily="49" charset="-122"/>
            </a:endParaRPr>
          </a:p>
        </p:txBody>
      </p:sp>
      <p:pic>
        <p:nvPicPr>
          <p:cNvPr id="531463" name="图片 531462"/>
          <p:cNvPicPr>
            <a:picLocks noChangeAspect="1"/>
          </p:cNvPicPr>
          <p:nvPr/>
        </p:nvPicPr>
        <p:blipFill>
          <a:blip r:embed="rId2"/>
          <a:stretch>
            <a:fillRect/>
          </a:stretch>
        </p:blipFill>
        <p:spPr>
          <a:xfrm>
            <a:off x="5185213" y="2259399"/>
            <a:ext cx="3480450" cy="2807313"/>
          </a:xfrm>
          <a:prstGeom prst="rect">
            <a:avLst/>
          </a:prstGeom>
          <a:noFill/>
          <a:ln w="9525">
            <a:noFill/>
            <a:miter/>
          </a:ln>
        </p:spPr>
      </p:pic>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3"/>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31463"/>
                                        </p:tgtEl>
                                        <p:attrNameLst>
                                          <p:attrName>style.visibility</p:attrName>
                                        </p:attrNameLst>
                                      </p:cBhvr>
                                      <p:to>
                                        <p:strVal val="visible"/>
                                      </p:to>
                                    </p:set>
                                    <p:anim calcmode="lin" valueType="num">
                                      <p:cBhvr additive="base">
                                        <p:cTn id="7" dur="500" fill="hold"/>
                                        <p:tgtEl>
                                          <p:spTgt spid="531463"/>
                                        </p:tgtEl>
                                        <p:attrNameLst>
                                          <p:attrName>ppt_x</p:attrName>
                                        </p:attrNameLst>
                                      </p:cBhvr>
                                      <p:tavLst>
                                        <p:tav tm="0">
                                          <p:val>
                                            <p:strVal val="#ppt_x"/>
                                          </p:val>
                                        </p:tav>
                                        <p:tav tm="100000">
                                          <p:val>
                                            <p:strVal val="#ppt_x"/>
                                          </p:val>
                                        </p:tav>
                                      </p:tavLst>
                                    </p:anim>
                                    <p:anim calcmode="lin" valueType="num">
                                      <p:cBhvr additive="base">
                                        <p:cTn id="8" dur="500" fill="hold"/>
                                        <p:tgtEl>
                                          <p:spTgt spid="5314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5618" name="标题 495617"/>
          <p:cNvSpPr>
            <a:spLocks noGrp="1"/>
          </p:cNvSpPr>
          <p:nvPr>
            <p:ph type="title"/>
          </p:nvPr>
        </p:nvSpPr>
        <p:spPr>
          <a:xfrm>
            <a:off x="1501017" y="1440545"/>
            <a:ext cx="7018930" cy="750508"/>
          </a:xfrm>
        </p:spPr>
        <p:txBody>
          <a:bodyPr anchor="ctr">
            <a:normAutofit fontScale="90000"/>
          </a:bodyPr>
          <a:p>
            <a:r>
              <a:rPr lang="en-US" altLang="zh-CN">
                <a:solidFill>
                  <a:srgbClr val="F3785F"/>
                </a:solidFill>
              </a:rPr>
              <a:t>GOOGLE </a:t>
            </a:r>
            <a:r>
              <a:rPr lang="zh-CN" altLang="en-US" dirty="0">
                <a:solidFill>
                  <a:srgbClr val="F3785F"/>
                </a:solidFill>
                <a:ea typeface="楷体_GB2312" panose="02010609030101010101" pitchFamily="49" charset="-122"/>
              </a:rPr>
              <a:t>学术</a:t>
            </a:r>
            <a:r>
              <a:rPr lang="zh-CN" altLang="en-US" dirty="0">
                <a:solidFill>
                  <a:srgbClr val="F3785F"/>
                </a:solidFill>
              </a:rPr>
              <a:t> 网</a:t>
            </a:r>
            <a:br>
              <a:rPr lang="zh-CN" altLang="en-US" dirty="0">
                <a:solidFill>
                  <a:srgbClr val="F3785F"/>
                </a:solidFill>
              </a:rPr>
            </a:br>
            <a:r>
              <a:rPr lang="zh-CN" altLang="en-US" dirty="0">
                <a:solidFill>
                  <a:schemeClr val="tx1"/>
                </a:solidFill>
              </a:rPr>
              <a:t>                 </a:t>
            </a:r>
            <a:r>
              <a:rPr lang="en-US" altLang="zh-CN" sz="2435">
                <a:solidFill>
                  <a:schemeClr val="tx1"/>
                </a:solidFill>
              </a:rPr>
              <a:t>http://</a:t>
            </a:r>
            <a:r>
              <a:rPr lang="en-US" altLang="zh-CN" sz="2435" err="1">
                <a:solidFill>
                  <a:schemeClr val="tx1"/>
                </a:solidFill>
              </a:rPr>
              <a:t>scholar.google.com</a:t>
            </a:r>
            <a:endParaRPr lang="zh-CN" altLang="en-US" sz="2435" dirty="0">
              <a:solidFill>
                <a:schemeClr val="tx1"/>
              </a:solidFill>
            </a:endParaRPr>
          </a:p>
        </p:txBody>
      </p:sp>
      <p:sp>
        <p:nvSpPr>
          <p:cNvPr id="495623" name="矩形 495622"/>
          <p:cNvSpPr/>
          <p:nvPr/>
        </p:nvSpPr>
        <p:spPr>
          <a:xfrm>
            <a:off x="1441698" y="2311559"/>
            <a:ext cx="6843553" cy="3429000"/>
          </a:xfrm>
          <a:prstGeom prst="rect">
            <a:avLst/>
          </a:prstGeom>
          <a:noFill/>
          <a:ln w="9525">
            <a:noFill/>
            <a:miter/>
          </a:ln>
        </p:spPr>
        <p:txBody>
          <a:bodyPr anchor="ctr">
            <a:spAutoFit/>
          </a:bodyPr>
          <a:p>
            <a:pPr lvl="0" latinLnBrk="0">
              <a:lnSpc>
                <a:spcPct val="125000"/>
              </a:lnSpc>
              <a:buClr>
                <a:srgbClr val="E63512"/>
              </a:buClr>
              <a:buFont typeface="Wingdings" panose="05000000000000000000" pitchFamily="2" charset="2"/>
              <a:buChar char="p"/>
            </a:pPr>
            <a:r>
              <a:rPr lang="en-US" altLang="zh-CN" sz="1460" b="1">
                <a:latin typeface="Arial Black" panose="020B0A04020102020204" pitchFamily="34" charset="0"/>
                <a:ea typeface="仿宋_GB2312" panose="02010609030101010101" pitchFamily="49" charset="-122"/>
              </a:rPr>
              <a:t> +  </a:t>
            </a:r>
            <a:r>
              <a:rPr lang="zh-CN" altLang="en-US" sz="1460" dirty="0">
                <a:latin typeface="Arial Black" panose="020B0A04020102020204" pitchFamily="34" charset="0"/>
                <a:ea typeface="仿宋_GB2312" panose="02010609030101010101" pitchFamily="49" charset="-122"/>
              </a:rPr>
              <a:t>确保您的搜索结果中包括 </a:t>
            </a:r>
            <a:r>
              <a:rPr lang="en-US" altLang="zh-CN" sz="1460" dirty="0">
                <a:latin typeface="Arial Black" panose="020B0A04020102020204" pitchFamily="34" charset="0"/>
                <a:ea typeface="仿宋_GB2312" panose="02010609030101010101" pitchFamily="49" charset="-122"/>
              </a:rPr>
              <a:t>Google </a:t>
            </a:r>
            <a:r>
              <a:rPr lang="zh-CN" altLang="en-US" sz="1460" dirty="0">
                <a:latin typeface="Arial Black" panose="020B0A04020102020204" pitchFamily="34" charset="0"/>
                <a:ea typeface="仿宋_GB2312" panose="02010609030101010101" pitchFamily="49" charset="-122"/>
              </a:rPr>
              <a:t>学术搜索技术通常忽略的普通字词、字母或数字，如 </a:t>
            </a:r>
            <a:r>
              <a:rPr lang="en-US" altLang="zh-CN" sz="1460" dirty="0" err="1">
                <a:solidFill>
                  <a:srgbClr val="E63512"/>
                </a:solidFill>
                <a:latin typeface="Arial Black" panose="020B0A04020102020204" pitchFamily="34" charset="0"/>
                <a:ea typeface="仿宋_GB2312" panose="02010609030101010101" pitchFamily="49" charset="-122"/>
              </a:rPr>
              <a:t>[+de knuth</a:t>
            </a:r>
            <a:r>
              <a:rPr lang="en-US" altLang="zh-CN" sz="1460">
                <a:latin typeface="Arial Black" panose="020B0A04020102020204" pitchFamily="34" charset="0"/>
                <a:ea typeface="仿宋_GB2312" panose="02010609030101010101" pitchFamily="49" charset="-122"/>
              </a:rPr>
              <a:t>]; </a:t>
            </a:r>
            <a:endParaRPr lang="en-US" altLang="zh-CN" sz="1460">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en-US" altLang="zh-CN" sz="1460" b="1">
                <a:latin typeface="Arial Black" panose="020B0A04020102020204" pitchFamily="34" charset="0"/>
                <a:ea typeface="仿宋_GB2312" panose="02010609030101010101" pitchFamily="49" charset="-122"/>
              </a:rPr>
              <a:t> -  </a:t>
            </a:r>
            <a:r>
              <a:rPr lang="zh-CN" altLang="en-US" sz="1460" dirty="0">
                <a:latin typeface="Arial Black" panose="020B0A04020102020204" pitchFamily="34" charset="0"/>
                <a:ea typeface="仿宋_GB2312" panose="02010609030101010101" pitchFamily="49" charset="-122"/>
              </a:rPr>
              <a:t>排除所有包括搜索字词的结果，如 </a:t>
            </a:r>
            <a:r>
              <a:rPr lang="en-US" altLang="zh-CN" sz="1460" dirty="0">
                <a:solidFill>
                  <a:srgbClr val="E63512"/>
                </a:solidFill>
                <a:latin typeface="Arial Black" panose="020B0A04020102020204" pitchFamily="34" charset="0"/>
                <a:ea typeface="仿宋_GB2312" panose="02010609030101010101" pitchFamily="49" charset="-122"/>
              </a:rPr>
              <a:t>Flowers -</a:t>
            </a:r>
            <a:r>
              <a:rPr lang="zh-CN" altLang="en-US" sz="1460" dirty="0">
                <a:solidFill>
                  <a:srgbClr val="E63512"/>
                </a:solidFill>
                <a:latin typeface="Arial Black" panose="020B0A04020102020204" pitchFamily="34" charset="0"/>
                <a:ea typeface="仿宋_GB2312" panose="02010609030101010101" pitchFamily="49" charset="-122"/>
              </a:rPr>
              <a:t>作者</a:t>
            </a:r>
            <a:r>
              <a:rPr lang="en-US" altLang="zh-CN" sz="1460">
                <a:solidFill>
                  <a:srgbClr val="E63512"/>
                </a:solidFill>
                <a:latin typeface="Arial Black" panose="020B0A04020102020204" pitchFamily="34" charset="0"/>
                <a:ea typeface="仿宋_GB2312" panose="02010609030101010101" pitchFamily="49" charset="-122"/>
              </a:rPr>
              <a:t>:Flowers </a:t>
            </a:r>
            <a:r>
              <a:rPr lang="zh-CN" altLang="en-US" sz="1460" dirty="0">
                <a:latin typeface="Arial Black" panose="020B0A04020102020204" pitchFamily="34" charset="0"/>
                <a:ea typeface="仿宋_GB2312" panose="02010609030101010101" pitchFamily="49" charset="-122"/>
              </a:rPr>
              <a:t>； </a:t>
            </a:r>
            <a:endParaRPr lang="zh-CN" altLang="en-US" sz="1460" dirty="0">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en-US" altLang="zh-CN" sz="1460" b="1">
                <a:latin typeface="Arial Black" panose="020B0A04020102020204" pitchFamily="34" charset="0"/>
                <a:ea typeface="仿宋_GB2312" panose="02010609030101010101" pitchFamily="49" charset="-122"/>
              </a:rPr>
              <a:t> “ ” </a:t>
            </a:r>
            <a:r>
              <a:rPr lang="zh-CN" altLang="en-US" sz="1460" b="1" dirty="0">
                <a:latin typeface="Arial Black" panose="020B0A04020102020204" pitchFamily="34" charset="0"/>
                <a:ea typeface="仿宋_GB2312" panose="02010609030101010101" pitchFamily="49" charset="-122"/>
              </a:rPr>
              <a:t>短语搜索</a:t>
            </a:r>
            <a:r>
              <a:rPr lang="zh-TW" altLang="zh-CN" sz="1460" b="1" dirty="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只返回包括这一确切短语的结果，如</a:t>
            </a:r>
            <a:r>
              <a:rPr lang="zh-TW" altLang="zh-CN" sz="1460" dirty="0">
                <a:latin typeface="Arial Black" panose="020B0A04020102020204" pitchFamily="34" charset="0"/>
                <a:ea typeface="仿宋_GB2312" panose="02010609030101010101" pitchFamily="49" charset="-122"/>
              </a:rPr>
              <a:t> </a:t>
            </a:r>
            <a:r>
              <a:rPr lang="zh-CN" altLang="en-US" sz="1460" dirty="0">
                <a:solidFill>
                  <a:srgbClr val="E63512"/>
                </a:solidFill>
                <a:latin typeface="Arial Black" panose="020B0A04020102020204" pitchFamily="34" charset="0"/>
                <a:ea typeface="仿宋_GB2312" panose="02010609030101010101" pitchFamily="49" charset="-122"/>
              </a:rPr>
              <a:t>“河岸带</a:t>
            </a:r>
            <a:r>
              <a:rPr lang="en-US" altLang="zh-CN" sz="1460">
                <a:solidFill>
                  <a:srgbClr val="E63512"/>
                </a:solidFill>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 </a:t>
            </a:r>
            <a:endParaRPr lang="zh-CN" altLang="en-US" sz="1460" dirty="0">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en-US" altLang="zh-CN" sz="1460" b="1">
                <a:latin typeface="Arial Black" panose="020B0A04020102020204" pitchFamily="34" charset="0"/>
                <a:ea typeface="仿宋_GB2312" panose="02010609030101010101" pitchFamily="49" charset="-122"/>
              </a:rPr>
              <a:t> OR </a:t>
            </a:r>
            <a:r>
              <a:rPr lang="zh-CN" altLang="en-US" sz="1460" dirty="0">
                <a:latin typeface="Arial Black" panose="020B0A04020102020204" pitchFamily="34" charset="0"/>
                <a:ea typeface="仿宋_GB2312" panose="02010609030101010101" pitchFamily="49" charset="-122"/>
              </a:rPr>
              <a:t>返回包括搜索字词之一的结果，如 </a:t>
            </a:r>
            <a:r>
              <a:rPr lang="zh-CN" altLang="en-US" sz="1460" dirty="0">
                <a:solidFill>
                  <a:srgbClr val="E63512"/>
                </a:solidFill>
                <a:latin typeface="Arial Black" panose="020B0A04020102020204" pitchFamily="34" charset="0"/>
                <a:ea typeface="仿宋_GB2312" panose="02010609030101010101" pitchFamily="49" charset="-122"/>
              </a:rPr>
              <a:t>股票看涨期权 </a:t>
            </a:r>
            <a:r>
              <a:rPr lang="en-US" altLang="zh-CN" sz="1460" dirty="0">
                <a:solidFill>
                  <a:srgbClr val="E63512"/>
                </a:solidFill>
                <a:latin typeface="Arial Black" panose="020B0A04020102020204" pitchFamily="34" charset="0"/>
                <a:ea typeface="仿宋_GB2312" panose="02010609030101010101" pitchFamily="49" charset="-122"/>
              </a:rPr>
              <a:t>OR </a:t>
            </a:r>
            <a:r>
              <a:rPr lang="zh-CN" altLang="en-US" sz="1460" dirty="0">
                <a:solidFill>
                  <a:srgbClr val="E63512"/>
                </a:solidFill>
                <a:latin typeface="Arial Black" panose="020B0A04020102020204" pitchFamily="34" charset="0"/>
                <a:ea typeface="仿宋_GB2312" panose="02010609030101010101" pitchFamily="49" charset="-122"/>
              </a:rPr>
              <a:t>看跌期权</a:t>
            </a:r>
            <a:r>
              <a:rPr lang="zh-CN" altLang="en-US" sz="1460" dirty="0">
                <a:latin typeface="Arial Black" panose="020B0A04020102020204" pitchFamily="34" charset="0"/>
                <a:ea typeface="仿宋_GB2312" panose="02010609030101010101" pitchFamily="49" charset="-122"/>
              </a:rPr>
              <a:t>； </a:t>
            </a:r>
            <a:endParaRPr lang="zh-CN" altLang="en-US" sz="1460" dirty="0">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zh-TW" altLang="zh-CN" sz="1460" b="1" dirty="0">
                <a:latin typeface="Arial Black" panose="020B0A04020102020204" pitchFamily="34" charset="0"/>
                <a:ea typeface="仿宋_GB2312" panose="02010609030101010101" pitchFamily="49" charset="-122"/>
              </a:rPr>
              <a:t> </a:t>
            </a:r>
            <a:r>
              <a:rPr lang="zh-CN" altLang="en-US" sz="1460" b="1" dirty="0">
                <a:latin typeface="Arial Black" panose="020B0A04020102020204" pitchFamily="34" charset="0"/>
                <a:ea typeface="仿宋_GB2312" panose="02010609030101010101" pitchFamily="49" charset="-122"/>
              </a:rPr>
              <a:t>标题：</a:t>
            </a:r>
            <a:r>
              <a:rPr lang="en-US" altLang="zh-CN" sz="1460" b="1">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如 </a:t>
            </a:r>
            <a:r>
              <a:rPr lang="zh-CN" altLang="en-US" sz="1460" dirty="0">
                <a:solidFill>
                  <a:srgbClr val="E63512"/>
                </a:solidFill>
                <a:latin typeface="Arial Black" panose="020B0A04020102020204" pitchFamily="34" charset="0"/>
                <a:ea typeface="仿宋_GB2312" panose="02010609030101010101" pitchFamily="49" charset="-122"/>
              </a:rPr>
              <a:t>标题：</a:t>
            </a:r>
            <a:r>
              <a:rPr lang="en-US" altLang="zh-CN" sz="1460">
                <a:solidFill>
                  <a:srgbClr val="E63512"/>
                </a:solidFill>
                <a:latin typeface="Arial Black" panose="020B0A04020102020204" pitchFamily="34" charset="0"/>
                <a:ea typeface="仿宋_GB2312" panose="02010609030101010101" pitchFamily="49" charset="-122"/>
              </a:rPr>
              <a:t>mars</a:t>
            </a:r>
            <a:r>
              <a:rPr lang="en-US" altLang="zh-CN" sz="1460" dirty="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得到结果只包括文件名中的搜索字词。</a:t>
            </a:r>
            <a:endParaRPr lang="zh-TW" altLang="zh-CN" sz="1460" dirty="0">
              <a:latin typeface="Arial Black" panose="020B0A04020102020204" pitchFamily="34" charset="0"/>
              <a:ea typeface="仿宋_GB2312" panose="02010609030101010101" pitchFamily="49" charset="-122"/>
            </a:endParaRPr>
          </a:p>
          <a:p>
            <a:pPr lvl="0" latinLnBrk="0">
              <a:lnSpc>
                <a:spcPct val="125000"/>
              </a:lnSpc>
              <a:buClr>
                <a:srgbClr val="E63512"/>
              </a:buClr>
              <a:buFont typeface="Wingdings" panose="05000000000000000000" pitchFamily="2" charset="2"/>
              <a:buChar char="p"/>
            </a:pPr>
            <a:r>
              <a:rPr lang="zh-CN" altLang="en-US" sz="1460" b="1" dirty="0">
                <a:latin typeface="Arial Black" panose="020B0A04020102020204" pitchFamily="34" charset="0"/>
                <a:ea typeface="仿宋_GB2312" panose="02010609030101010101" pitchFamily="49" charset="-122"/>
              </a:rPr>
              <a:t> 作者</a:t>
            </a:r>
            <a:r>
              <a:rPr lang="en-US" altLang="zh-CN" sz="146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操作符  </a:t>
            </a:r>
            <a:r>
              <a:rPr lang="en-US" altLang="zh-CN" sz="1460" dirty="0">
                <a:solidFill>
                  <a:srgbClr val="E63512"/>
                </a:solidFill>
                <a:latin typeface="Arial Black" panose="020B0A04020102020204" pitchFamily="34" charset="0"/>
                <a:ea typeface="仿宋_GB2312" panose="02010609030101010101" pitchFamily="49" charset="-122"/>
              </a:rPr>
              <a:t>flowers - </a:t>
            </a:r>
            <a:r>
              <a:rPr lang="zh-CN" altLang="en-US" sz="1460" dirty="0">
                <a:solidFill>
                  <a:srgbClr val="E63512"/>
                </a:solidFill>
                <a:latin typeface="Arial Black" panose="020B0A04020102020204" pitchFamily="34" charset="0"/>
                <a:ea typeface="仿宋_GB2312" panose="02010609030101010101" pitchFamily="49" charset="-122"/>
              </a:rPr>
              <a:t>作者：</a:t>
            </a:r>
            <a:r>
              <a:rPr lang="en-US" altLang="zh-CN" sz="1460">
                <a:solidFill>
                  <a:srgbClr val="E63512"/>
                </a:solidFill>
                <a:latin typeface="Arial Black" panose="020B0A04020102020204" pitchFamily="34" charset="0"/>
                <a:ea typeface="仿宋_GB2312" panose="02010609030101010101" pitchFamily="49" charset="-122"/>
              </a:rPr>
              <a:t>flowers</a:t>
            </a:r>
            <a:r>
              <a:rPr lang="en-US" altLang="zh-CN" sz="1460" dirty="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会返回关于花的文章，而忽略由名为“</a:t>
            </a:r>
            <a:r>
              <a:rPr lang="en-US" altLang="zh-CN" sz="1460" dirty="0">
                <a:latin typeface="Arial Black" panose="020B0A04020102020204" pitchFamily="34" charset="0"/>
                <a:ea typeface="仿宋_GB2312" panose="02010609030101010101" pitchFamily="49" charset="-122"/>
              </a:rPr>
              <a:t>Flowers”</a:t>
            </a:r>
            <a:r>
              <a:rPr lang="zh-CN" altLang="en-US" sz="1460" dirty="0">
                <a:latin typeface="Arial Black" panose="020B0A04020102020204" pitchFamily="34" charset="0"/>
                <a:ea typeface="仿宋_GB2312" panose="02010609030101010101" pitchFamily="49" charset="-122"/>
              </a:rPr>
              <a:t>的人撰写的文章（搜索字词之前的减号 </a:t>
            </a:r>
            <a:r>
              <a:rPr lang="en-US" altLang="zh-CN" sz="1460" dirty="0">
                <a:latin typeface="Arial Black" panose="020B0A04020102020204" pitchFamily="34" charset="0"/>
                <a:ea typeface="仿宋_GB2312" panose="02010609030101010101" pitchFamily="49" charset="-122"/>
              </a:rPr>
              <a:t>(-) </a:t>
            </a:r>
            <a:r>
              <a:rPr lang="zh-CN" altLang="en-US" sz="1460" dirty="0">
                <a:latin typeface="Arial Black" panose="020B0A04020102020204" pitchFamily="34" charset="0"/>
                <a:ea typeface="仿宋_GB2312" panose="02010609030101010101" pitchFamily="49" charset="-122"/>
              </a:rPr>
              <a:t>会排除包含这一搜索字词的搜索结果 。可以使用将作者全名加引号的操作符，来进一步缩小搜索范围。尽量使用首字母而不要使用全名，因为 </a:t>
            </a:r>
            <a:r>
              <a:rPr lang="en-US" altLang="zh-CN" sz="1460">
                <a:latin typeface="Arial Black" panose="020B0A04020102020204" pitchFamily="34" charset="0"/>
                <a:ea typeface="仿宋_GB2312" panose="02010609030101010101" pitchFamily="49" charset="-122"/>
              </a:rPr>
              <a:t>Google </a:t>
            </a:r>
            <a:r>
              <a:rPr lang="zh-CN" altLang="en-US" sz="1460" dirty="0">
                <a:latin typeface="Arial Black" panose="020B0A04020102020204" pitchFamily="34" charset="0"/>
                <a:ea typeface="仿宋_GB2312" panose="02010609030101010101" pitchFamily="49" charset="-122"/>
              </a:rPr>
              <a:t>学术搜索编入索引的某些来源仅提供首字母。如要查找 </a:t>
            </a:r>
            <a:r>
              <a:rPr lang="en-US" altLang="zh-CN" sz="1460">
                <a:latin typeface="Arial Black" panose="020B0A04020102020204" pitchFamily="34" charset="0"/>
                <a:ea typeface="仿宋_GB2312" panose="02010609030101010101" pitchFamily="49" charset="-122"/>
              </a:rPr>
              <a:t>Donald E. Knuth</a:t>
            </a:r>
            <a:r>
              <a:rPr lang="zh-CN" altLang="en-US" sz="1460" dirty="0">
                <a:latin typeface="Arial Black" panose="020B0A04020102020204" pitchFamily="34" charset="0"/>
                <a:ea typeface="仿宋_GB2312" panose="02010609030101010101" pitchFamily="49" charset="-122"/>
              </a:rPr>
              <a:t>（唐纳德</a:t>
            </a:r>
            <a:r>
              <a:rPr lang="en-US" altLang="zh-CN" sz="1460">
                <a:latin typeface="Arial Black" panose="020B0A04020102020204" pitchFamily="34" charset="0"/>
                <a:ea typeface="仿宋_GB2312" panose="02010609030101010101" pitchFamily="49" charset="-122"/>
              </a:rPr>
              <a:t>·E. </a:t>
            </a:r>
            <a:r>
              <a:rPr lang="zh-CN" altLang="en-US" sz="1460" dirty="0">
                <a:latin typeface="Arial Black" panose="020B0A04020102020204" pitchFamily="34" charset="0"/>
                <a:ea typeface="仿宋_GB2312" panose="02010609030101010101" pitchFamily="49" charset="-122"/>
              </a:rPr>
              <a:t>克努特），您可以尝试 </a:t>
            </a:r>
            <a:r>
              <a:rPr lang="zh-CN" altLang="en-US" sz="1460" dirty="0">
                <a:solidFill>
                  <a:srgbClr val="E63512"/>
                </a:solidFill>
                <a:latin typeface="Arial Black" panose="020B0A04020102020204" pitchFamily="34" charset="0"/>
                <a:ea typeface="仿宋_GB2312" panose="02010609030101010101" pitchFamily="49" charset="-122"/>
              </a:rPr>
              <a:t>作者：“</a:t>
            </a:r>
            <a:r>
              <a:rPr lang="en-US" altLang="zh-CN" sz="1460">
                <a:solidFill>
                  <a:srgbClr val="E63512"/>
                </a:solidFill>
                <a:latin typeface="Arial Black" panose="020B0A04020102020204" pitchFamily="34" charset="0"/>
                <a:ea typeface="仿宋_GB2312" panose="02010609030101010101" pitchFamily="49" charset="-122"/>
              </a:rPr>
              <a:t>d </a:t>
            </a:r>
            <a:r>
              <a:rPr lang="en-US" altLang="zh-CN" sz="1460" dirty="0" err="1">
                <a:solidFill>
                  <a:srgbClr val="E63512"/>
                </a:solidFill>
                <a:latin typeface="Arial Black" panose="020B0A04020102020204" pitchFamily="34" charset="0"/>
                <a:ea typeface="仿宋_GB2312" panose="02010609030101010101" pitchFamily="49" charset="-122"/>
              </a:rPr>
              <a:t>knuth</a:t>
            </a:r>
            <a:r>
              <a:rPr lang="en-US" altLang="zh-CN" sz="1460">
                <a:solidFill>
                  <a:srgbClr val="E63512"/>
                </a:solidFill>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a:t>
            </a:r>
            <a:r>
              <a:rPr lang="zh-CN" altLang="en-US" sz="1460" dirty="0">
                <a:solidFill>
                  <a:srgbClr val="E63512"/>
                </a:solidFill>
                <a:latin typeface="Arial Black" panose="020B0A04020102020204" pitchFamily="34" charset="0"/>
                <a:ea typeface="仿宋_GB2312" panose="02010609030101010101" pitchFamily="49" charset="-122"/>
              </a:rPr>
              <a:t>作者：“</a:t>
            </a:r>
            <a:r>
              <a:rPr lang="en-US" altLang="zh-CN" sz="1460">
                <a:solidFill>
                  <a:srgbClr val="E63512"/>
                </a:solidFill>
                <a:latin typeface="Arial Black" panose="020B0A04020102020204" pitchFamily="34" charset="0"/>
                <a:ea typeface="仿宋_GB2312" panose="02010609030101010101" pitchFamily="49" charset="-122"/>
              </a:rPr>
              <a:t>de </a:t>
            </a:r>
            <a:r>
              <a:rPr lang="en-US" altLang="zh-CN" sz="1460" dirty="0" err="1">
                <a:solidFill>
                  <a:srgbClr val="E63512"/>
                </a:solidFill>
                <a:latin typeface="Arial Black" panose="020B0A04020102020204" pitchFamily="34" charset="0"/>
                <a:ea typeface="仿宋_GB2312" panose="02010609030101010101" pitchFamily="49" charset="-122"/>
              </a:rPr>
              <a:t>knuth</a:t>
            </a:r>
            <a:r>
              <a:rPr lang="en-US" altLang="zh-CN" sz="1460">
                <a:solidFill>
                  <a:srgbClr val="E63512"/>
                </a:solidFill>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a:t>
            </a:r>
            <a:r>
              <a:rPr lang="zh-CN" altLang="en-US" sz="1460" dirty="0">
                <a:solidFill>
                  <a:srgbClr val="E63512"/>
                </a:solidFill>
                <a:latin typeface="Arial Black" panose="020B0A04020102020204" pitchFamily="34" charset="0"/>
                <a:ea typeface="仿宋_GB2312" panose="02010609030101010101" pitchFamily="49" charset="-122"/>
              </a:rPr>
              <a:t>作者：“</a:t>
            </a:r>
            <a:r>
              <a:rPr lang="en-US" altLang="zh-CN" sz="1460" dirty="0" err="1">
                <a:solidFill>
                  <a:srgbClr val="E63512"/>
                </a:solidFill>
                <a:latin typeface="Arial Black" panose="020B0A04020102020204" pitchFamily="34" charset="0"/>
                <a:ea typeface="仿宋_GB2312" panose="02010609030101010101" pitchFamily="49" charset="-122"/>
              </a:rPr>
              <a:t>donald</a:t>
            </a:r>
            <a:r>
              <a:rPr lang="en-US" altLang="zh-CN" sz="1460">
                <a:solidFill>
                  <a:srgbClr val="E63512"/>
                </a:solidFill>
                <a:latin typeface="Arial Black" panose="020B0A04020102020204" pitchFamily="34" charset="0"/>
                <a:ea typeface="仿宋_GB2312" panose="02010609030101010101" pitchFamily="49" charset="-122"/>
              </a:rPr>
              <a:t> e </a:t>
            </a:r>
            <a:r>
              <a:rPr lang="en-US" altLang="zh-CN" sz="1460" dirty="0" err="1">
                <a:solidFill>
                  <a:srgbClr val="E63512"/>
                </a:solidFill>
                <a:latin typeface="Arial Black" panose="020B0A04020102020204" pitchFamily="34" charset="0"/>
                <a:ea typeface="仿宋_GB2312" panose="02010609030101010101" pitchFamily="49" charset="-122"/>
              </a:rPr>
              <a:t>knuth</a:t>
            </a:r>
            <a:r>
              <a:rPr lang="en-US" altLang="zh-CN" sz="1460">
                <a:solidFill>
                  <a:srgbClr val="E63512"/>
                </a:solidFill>
                <a:latin typeface="Arial Black" panose="020B0A04020102020204" pitchFamily="34" charset="0"/>
                <a:ea typeface="仿宋_GB2312" panose="02010609030101010101" pitchFamily="49" charset="-122"/>
              </a:rPr>
              <a:t>”</a:t>
            </a:r>
            <a:r>
              <a:rPr lang="zh-CN" altLang="en-US" sz="1460" dirty="0">
                <a:latin typeface="Arial Black" panose="020B0A04020102020204" pitchFamily="34" charset="0"/>
                <a:ea typeface="仿宋_GB2312" panose="02010609030101010101" pitchFamily="49" charset="-122"/>
              </a:rPr>
              <a:t>。 </a:t>
            </a:r>
            <a:endParaRPr lang="zh-CN" altLang="en-US" sz="1460">
              <a:latin typeface="Arial Black" panose="020B0A04020102020204" pitchFamily="34" charset="0"/>
              <a:ea typeface="仿宋_GB2312" panose="02010609030101010101" pitchFamily="49" charset="-122"/>
            </a:endParaRPr>
          </a:p>
        </p:txBody>
      </p:sp>
      <p:sp>
        <p:nvSpPr>
          <p:cNvPr id="495625" name="矩形 495624"/>
          <p:cNvSpPr/>
          <p:nvPr/>
        </p:nvSpPr>
        <p:spPr>
          <a:xfrm>
            <a:off x="1383670" y="2010518"/>
            <a:ext cx="742950" cy="313690"/>
          </a:xfrm>
          <a:prstGeom prst="rect">
            <a:avLst/>
          </a:prstGeom>
          <a:noFill/>
          <a:ln w="9525">
            <a:noFill/>
            <a:miter/>
          </a:ln>
        </p:spPr>
        <p:txBody>
          <a:bodyPr wrap="none" anchor="t">
            <a:spAutoFit/>
          </a:bodyPr>
          <a:p>
            <a:pPr lvl="0" latinLnBrk="0">
              <a:buClr>
                <a:srgbClr val="000000"/>
              </a:buClr>
            </a:pPr>
            <a:r>
              <a:rPr lang="zh-CN" altLang="en-US" sz="1460" b="1" dirty="0">
                <a:latin typeface="Arial Black" panose="020B0A04020102020204" pitchFamily="34" charset="0"/>
                <a:ea typeface="黑体" panose="02010609060101010101" pitchFamily="2" charset="-122"/>
              </a:rPr>
              <a:t>操作符</a:t>
            </a:r>
            <a:endParaRPr lang="zh-CN" altLang="en-US" sz="1460" b="1" dirty="0">
              <a:latin typeface="Arial Black" panose="020B0A04020102020204" pitchFamily="34" charset="0"/>
              <a:ea typeface="黑体" panose="02010609060101010101" pitchFamily="2" charset="-122"/>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5554" name="标题 535553"/>
          <p:cNvSpPr>
            <a:spLocks noGrp="1"/>
          </p:cNvSpPr>
          <p:nvPr>
            <p:ph type="title"/>
          </p:nvPr>
        </p:nvSpPr>
        <p:spPr>
          <a:xfrm>
            <a:off x="1618365" y="1673951"/>
            <a:ext cx="6513432" cy="611239"/>
          </a:xfrm>
        </p:spPr>
        <p:txBody>
          <a:bodyPr anchor="ctr">
            <a:normAutofit fontScale="90000"/>
          </a:bodyPr>
          <a:p>
            <a:r>
              <a:rPr lang="en-US" altLang="zh-CN" sz="1785">
                <a:latin typeface="楷体_GB2312" panose="02010609030101010101" pitchFamily="49" charset="-122"/>
                <a:ea typeface="楷体_GB2312" panose="02010609030101010101" pitchFamily="49" charset="-122"/>
              </a:rPr>
              <a:t>   </a:t>
            </a:r>
            <a:r>
              <a:rPr lang="en-US" altLang="zh-CN" sz="1785">
                <a:solidFill>
                  <a:schemeClr val="tx1"/>
                </a:solidFill>
                <a:latin typeface="楷体_GB2312" panose="02010609030101010101" pitchFamily="49" charset="-122"/>
                <a:ea typeface="楷体_GB2312" panose="02010609030101010101" pitchFamily="49" charset="-122"/>
              </a:rPr>
              <a:t>Google </a:t>
            </a:r>
            <a:r>
              <a:rPr lang="zh-CN" altLang="en-US" sz="1785" dirty="0">
                <a:solidFill>
                  <a:schemeClr val="tx1"/>
                </a:solidFill>
                <a:latin typeface="楷体_GB2312" panose="02010609030101010101" pitchFamily="49" charset="-122"/>
                <a:ea typeface="楷体_GB2312" panose="02010609030101010101" pitchFamily="49" charset="-122"/>
              </a:rPr>
              <a:t>学术搜索的每一个搜索结果都代表一组学术研究成果，其中可能包含一篇或多篇相关文章甚至是同一篇文章的多个版本。</a:t>
            </a:r>
            <a:r>
              <a:rPr lang="zh-CN" altLang="en-US" sz="2600" dirty="0"/>
              <a:t> </a:t>
            </a:r>
            <a:endParaRPr lang="zh-CN" altLang="en-US" sz="2600" dirty="0"/>
          </a:p>
        </p:txBody>
      </p:sp>
      <p:pic>
        <p:nvPicPr>
          <p:cNvPr id="535556" name="文本占位符 535555"/>
          <p:cNvPicPr>
            <a:picLocks noChangeAspect="1"/>
          </p:cNvPicPr>
          <p:nvPr>
            <p:ph type="body" idx="1"/>
          </p:nvPr>
        </p:nvPicPr>
        <p:blipFill>
          <a:blip r:embed="rId1"/>
          <a:stretch>
            <a:fillRect/>
          </a:stretch>
        </p:blipFill>
        <p:spPr>
          <a:xfrm>
            <a:off x="2144494" y="2552122"/>
            <a:ext cx="5648155" cy="2737679"/>
          </a:xfrm>
        </p:spPr>
      </p:pic>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2"/>
    </p:custDataLst>
  </p:cSld>
  <p:clrMapOvr>
    <a:masterClrMapping/>
  </p:clrMapOvr>
  <p:transition advClick="0" advTm="300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custDataLst>
              <p:tags r:id="rId1"/>
            </p:custDataLst>
          </p:nvPr>
        </p:nvSpPr>
        <p:spPr>
          <a:xfrm>
            <a:off x="749776" y="1962150"/>
            <a:ext cx="8491061" cy="1277434"/>
          </a:xfrm>
          <a:prstGeom prst="rect">
            <a:avLst/>
          </a:prstGeom>
        </p:spPr>
        <p:txBody>
          <a:bodyPr vert="horz" lIns="68580" tIns="34290" rIns="68580" bIns="34290" rtlCol="0" anchor="b">
            <a:normAutofit/>
          </a:bodyPr>
          <a:lstStyle>
            <a:defPPr>
              <a:defRPr lang="zh-CN"/>
            </a:defPPr>
            <a:lvl1pPr lvl="0">
              <a:lnSpc>
                <a:spcPct val="90000"/>
              </a:lnSpc>
              <a:spcBef>
                <a:spcPct val="0"/>
              </a:spcBef>
              <a:buNone/>
              <a:defRPr sz="4800">
                <a:solidFill>
                  <a:srgbClr val="00B0F0"/>
                </a:solidFill>
                <a:latin typeface="+mj-lt"/>
                <a:ea typeface="+mj-ea"/>
                <a:cs typeface="+mj-cs"/>
              </a:defRPr>
            </a:lvl1pPr>
          </a:lstStyle>
          <a:p>
            <a:r>
              <a:rPr lang="en-US" altLang="zh-CN" sz="3600" dirty="0">
                <a:solidFill>
                  <a:schemeClr val="tx1"/>
                </a:solidFill>
              </a:rPr>
              <a:t>3.6 </a:t>
            </a:r>
            <a:r>
              <a:rPr lang="zh-CN" altLang="en-US" sz="3600" dirty="0">
                <a:solidFill>
                  <a:schemeClr val="tx1"/>
                </a:solidFill>
              </a:rPr>
              <a:t>搜索引擎检索技巧</a:t>
            </a:r>
            <a:endParaRPr lang="zh-CN" altLang="en-US" sz="3600" dirty="0">
              <a:solidFill>
                <a:schemeClr val="tx1"/>
              </a:solidFill>
            </a:endParaRPr>
          </a:p>
        </p:txBody>
      </p:sp>
      <p:sp>
        <p:nvSpPr>
          <p:cNvPr id="13" name="文本框 12"/>
          <p:cNvSpPr txBox="1"/>
          <p:nvPr>
            <p:custDataLst>
              <p:tags r:id="rId2"/>
            </p:custDataLst>
          </p:nvPr>
        </p:nvSpPr>
        <p:spPr>
          <a:xfrm>
            <a:off x="749935" y="3426460"/>
            <a:ext cx="3378835" cy="2548255"/>
          </a:xfrm>
          <a:prstGeom prst="rect">
            <a:avLst/>
          </a:prstGeom>
        </p:spPr>
        <p:txBody>
          <a:bodyPr vert="horz" lIns="68580" tIns="34290" rIns="68580" bIns="34290" rtlCol="0">
            <a:normAutofit/>
          </a:bodyPr>
          <a:lstStyle>
            <a:defPPr>
              <a:defRPr lang="zh-CN"/>
            </a:defPPr>
            <a:lvl1pPr marR="0" lvl="0" indent="0" eaLnBrk="0" fontAlgn="base" hangingPunct="0">
              <a:lnSpc>
                <a:spcPct val="100000"/>
              </a:lnSpc>
              <a:spcBef>
                <a:spcPct val="0"/>
              </a:spcBef>
              <a:spcAft>
                <a:spcPct val="0"/>
              </a:spcAft>
              <a:buClrTx/>
              <a:buSzTx/>
              <a:buFont typeface="Arial" panose="020B0604020202020204" pitchFamily="34" charset="0"/>
              <a:buNone/>
              <a:defRPr kumimoji="0" sz="3600" b="0" i="0" u="none" strike="noStrike" cap="none" spc="0" normalizeH="0" baseline="0">
                <a:ln>
                  <a:noFill/>
                </a:ln>
                <a:effectLst/>
                <a:uLnTx/>
                <a:uFillTx/>
                <a:latin typeface="Calibri" panose="020F0502020204030204" charset="0"/>
                <a:ea typeface="微软雅黑" panose="020B0503020204020204" charset="-122"/>
              </a:defRPr>
            </a:lvl1pPr>
            <a:lvl2pPr marL="685800" indent="-228600">
              <a:lnSpc>
                <a:spcPct val="90000"/>
              </a:lnSpc>
              <a:spcBef>
                <a:spcPts val="500"/>
              </a:spcBef>
              <a:buFont typeface="Arial" panose="020B0604020202020204" pitchFamily="34" charset="0"/>
              <a:buChar char="•"/>
              <a:defRPr sz="2000">
                <a:solidFill>
                  <a:schemeClr val="bg1">
                    <a:lumMod val="85000"/>
                  </a:schemeClr>
                </a:solidFill>
              </a:defRPr>
            </a:lvl2pPr>
            <a:lvl3pPr marL="1143000" indent="-228600">
              <a:lnSpc>
                <a:spcPct val="90000"/>
              </a:lnSpc>
              <a:spcBef>
                <a:spcPts val="500"/>
              </a:spcBef>
              <a:buFont typeface="Arial" panose="020B0604020202020204" pitchFamily="34" charset="0"/>
              <a:buChar char="•"/>
              <a:defRPr>
                <a:solidFill>
                  <a:schemeClr val="bg1">
                    <a:lumMod val="85000"/>
                  </a:schemeClr>
                </a:solidFill>
              </a:defRPr>
            </a:lvl3pPr>
            <a:lvl4pPr marL="1600200" indent="-228600">
              <a:lnSpc>
                <a:spcPct val="90000"/>
              </a:lnSpc>
              <a:spcBef>
                <a:spcPts val="500"/>
              </a:spcBef>
              <a:buFont typeface="Arial" panose="020B0604020202020204" pitchFamily="34" charset="0"/>
              <a:buChar char="•"/>
              <a:defRPr>
                <a:solidFill>
                  <a:schemeClr val="bg1">
                    <a:lumMod val="85000"/>
                  </a:schemeClr>
                </a:solidFill>
              </a:defRPr>
            </a:lvl4pPr>
            <a:lvl5pPr marL="2057400" indent="-228600">
              <a:lnSpc>
                <a:spcPct val="90000"/>
              </a:lnSpc>
              <a:spcBef>
                <a:spcPts val="500"/>
              </a:spcBef>
              <a:buFont typeface="Arial" panose="020B0604020202020204" pitchFamily="34" charset="0"/>
              <a:buChar char="•"/>
              <a:defRPr>
                <a:solidFill>
                  <a:schemeClr val="bg1">
                    <a:lumMod val="8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atinLnBrk="1">
              <a:lnSpc>
                <a:spcPct val="150000"/>
              </a:lnSpc>
              <a:buClr>
                <a:srgbClr val="0000FF"/>
              </a:buClr>
              <a:buFont typeface="Wingdings" panose="05000000000000000000" pitchFamily="2" charset="2"/>
              <a:buChar char="u"/>
              <a:defRPr/>
            </a:pPr>
            <a:r>
              <a:rPr lang="zh-CN" altLang="en-US" sz="1600" dirty="0">
                <a:latin typeface="+mn-lt"/>
                <a:ea typeface="+mn-ea"/>
              </a:rPr>
              <a:t>分析检索的主题</a:t>
            </a:r>
            <a:endParaRPr lang="zh-CN" altLang="en-US" sz="1600" dirty="0">
              <a:latin typeface="+mn-lt"/>
              <a:ea typeface="+mn-ea"/>
            </a:endParaRPr>
          </a:p>
          <a:p>
            <a:pPr latinLnBrk="1">
              <a:lnSpc>
                <a:spcPct val="150000"/>
              </a:lnSpc>
              <a:buClr>
                <a:srgbClr val="0000FF"/>
              </a:buClr>
              <a:buFont typeface="Wingdings" panose="05000000000000000000" pitchFamily="2" charset="2"/>
              <a:buChar char="u"/>
              <a:defRPr/>
            </a:pPr>
            <a:r>
              <a:rPr lang="zh-CN" altLang="en-US" sz="1600" dirty="0">
                <a:latin typeface="+mn-lt"/>
                <a:ea typeface="+mn-ea"/>
              </a:rPr>
              <a:t>选择合适的搜索引擎</a:t>
            </a:r>
            <a:endParaRPr lang="zh-CN" altLang="en-US" sz="1600" dirty="0">
              <a:latin typeface="+mn-lt"/>
              <a:ea typeface="+mn-ea"/>
            </a:endParaRPr>
          </a:p>
          <a:p>
            <a:pPr latinLnBrk="1">
              <a:lnSpc>
                <a:spcPct val="150000"/>
              </a:lnSpc>
              <a:buClr>
                <a:srgbClr val="0000FF"/>
              </a:buClr>
              <a:buFont typeface="Wingdings" panose="05000000000000000000" pitchFamily="2" charset="2"/>
              <a:buChar char="u"/>
              <a:defRPr/>
            </a:pPr>
            <a:r>
              <a:rPr lang="zh-CN" altLang="en-US" sz="1600" dirty="0">
                <a:latin typeface="+mn-lt"/>
                <a:ea typeface="+mn-ea"/>
              </a:rPr>
              <a:t>抽取适当的关键词</a:t>
            </a:r>
            <a:endParaRPr lang="zh-CN" altLang="en-US" sz="1600" dirty="0">
              <a:latin typeface="+mn-lt"/>
              <a:ea typeface="+mn-ea"/>
            </a:endParaRPr>
          </a:p>
          <a:p>
            <a:pPr latinLnBrk="1">
              <a:lnSpc>
                <a:spcPct val="150000"/>
              </a:lnSpc>
              <a:buClr>
                <a:srgbClr val="0000FF"/>
              </a:buClr>
              <a:buFont typeface="Wingdings" panose="05000000000000000000" pitchFamily="2" charset="2"/>
              <a:buChar char="u"/>
              <a:defRPr/>
            </a:pPr>
            <a:r>
              <a:rPr lang="zh-CN" altLang="en-US" sz="1600" dirty="0">
                <a:latin typeface="+mn-lt"/>
                <a:ea typeface="+mn-ea"/>
              </a:rPr>
              <a:t>构造正确的检索式</a:t>
            </a:r>
            <a:endParaRPr lang="zh-CN" altLang="en-US" sz="1600" dirty="0">
              <a:latin typeface="+mn-lt"/>
              <a:ea typeface="+mn-ea"/>
            </a:endParaRPr>
          </a:p>
          <a:p>
            <a:pPr latinLnBrk="1">
              <a:lnSpc>
                <a:spcPct val="150000"/>
              </a:lnSpc>
              <a:buClr>
                <a:srgbClr val="0000FF"/>
              </a:buClr>
              <a:buFont typeface="Wingdings" panose="05000000000000000000" pitchFamily="2" charset="2"/>
              <a:buChar char="u"/>
              <a:defRPr/>
            </a:pPr>
            <a:r>
              <a:rPr lang="zh-CN" altLang="en-US" sz="1600" dirty="0">
                <a:latin typeface="+mn-lt"/>
                <a:ea typeface="+mn-ea"/>
              </a:rPr>
              <a:t>及时调整检索策略</a:t>
            </a:r>
            <a:endParaRPr lang="zh-CN" altLang="en-US" sz="1600" dirty="0">
              <a:latin typeface="+mn-lt"/>
              <a:ea typeface="+mn-ea"/>
            </a:endParaRPr>
          </a:p>
        </p:txBody>
      </p:sp>
      <p:cxnSp>
        <p:nvCxnSpPr>
          <p:cNvPr id="10" name="直接连接符 9"/>
          <p:cNvCxnSpPr/>
          <p:nvPr>
            <p:custDataLst>
              <p:tags r:id="rId3"/>
            </p:custDataLst>
          </p:nvPr>
        </p:nvCxnSpPr>
        <p:spPr>
          <a:xfrm>
            <a:off x="749777" y="3327082"/>
            <a:ext cx="8491060" cy="47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灯片编号占位符 10"/>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4"/>
    </p:custDataLst>
  </p:cSld>
  <p:clrMapOvr>
    <a:masterClrMapping/>
  </p:clrMapOvr>
  <p:transition advClick="0" advTm="300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custDataLst>
              <p:tags r:id="rId1"/>
            </p:custDataLst>
          </p:nvPr>
        </p:nvSpPr>
        <p:spPr>
          <a:xfrm>
            <a:off x="749776" y="1962150"/>
            <a:ext cx="8491061" cy="1277434"/>
          </a:xfrm>
          <a:prstGeom prst="rect">
            <a:avLst/>
          </a:prstGeom>
        </p:spPr>
        <p:txBody>
          <a:bodyPr vert="horz" lIns="68580" tIns="34290" rIns="68580" bIns="34290" rtlCol="0" anchor="b">
            <a:normAutofit/>
          </a:bodyPr>
          <a:lstStyle>
            <a:defPPr>
              <a:defRPr lang="zh-CN"/>
            </a:defPPr>
            <a:lvl1pPr lvl="0">
              <a:lnSpc>
                <a:spcPct val="90000"/>
              </a:lnSpc>
              <a:spcBef>
                <a:spcPct val="0"/>
              </a:spcBef>
              <a:buNone/>
              <a:defRPr sz="4800">
                <a:solidFill>
                  <a:srgbClr val="00B0F0"/>
                </a:solidFill>
                <a:latin typeface="+mj-lt"/>
                <a:ea typeface="+mj-ea"/>
                <a:cs typeface="+mj-cs"/>
              </a:defRPr>
            </a:lvl1pPr>
          </a:lstStyle>
          <a:p>
            <a:r>
              <a:rPr lang="zh-CN" altLang="en-US" sz="3600" dirty="0">
                <a:solidFill>
                  <a:schemeClr val="tx1"/>
                </a:solidFill>
              </a:rPr>
              <a:t>分析检索的主题</a:t>
            </a:r>
            <a:endParaRPr lang="zh-CN" altLang="en-US" sz="3600" dirty="0">
              <a:solidFill>
                <a:schemeClr val="tx1"/>
              </a:solidFill>
            </a:endParaRPr>
          </a:p>
        </p:txBody>
      </p:sp>
      <p:sp>
        <p:nvSpPr>
          <p:cNvPr id="13" name="文本框 12"/>
          <p:cNvSpPr txBox="1"/>
          <p:nvPr>
            <p:custDataLst>
              <p:tags r:id="rId2"/>
            </p:custDataLst>
          </p:nvPr>
        </p:nvSpPr>
        <p:spPr>
          <a:xfrm>
            <a:off x="749935" y="3426460"/>
            <a:ext cx="8491220" cy="2564765"/>
          </a:xfrm>
          <a:prstGeom prst="rect">
            <a:avLst/>
          </a:prstGeom>
        </p:spPr>
        <p:txBody>
          <a:bodyPr vert="horz" lIns="68580" tIns="34290" rIns="68580" bIns="34290" rtlCol="0">
            <a:normAutofit fontScale="85000"/>
          </a:bodyPr>
          <a:lstStyle>
            <a:defPPr>
              <a:defRPr lang="zh-CN"/>
            </a:defPPr>
            <a:lvl1pPr marR="0" lvl="0" indent="0" eaLnBrk="0" fontAlgn="base" hangingPunct="0">
              <a:lnSpc>
                <a:spcPct val="100000"/>
              </a:lnSpc>
              <a:spcBef>
                <a:spcPct val="0"/>
              </a:spcBef>
              <a:spcAft>
                <a:spcPct val="0"/>
              </a:spcAft>
              <a:buClrTx/>
              <a:buSzTx/>
              <a:buFont typeface="Arial" panose="020B0604020202020204" pitchFamily="34" charset="0"/>
              <a:buNone/>
              <a:defRPr kumimoji="0" sz="3600" b="0" i="0" u="none" strike="noStrike" cap="none" spc="0" normalizeH="0" baseline="0">
                <a:ln>
                  <a:noFill/>
                </a:ln>
                <a:effectLst/>
                <a:uLnTx/>
                <a:uFillTx/>
                <a:latin typeface="Calibri" panose="020F0502020204030204" charset="0"/>
                <a:ea typeface="微软雅黑" panose="020B0503020204020204" charset="-122"/>
              </a:defRPr>
            </a:lvl1pPr>
            <a:lvl2pPr marL="685800" indent="-228600">
              <a:lnSpc>
                <a:spcPct val="90000"/>
              </a:lnSpc>
              <a:spcBef>
                <a:spcPts val="500"/>
              </a:spcBef>
              <a:buFont typeface="Arial" panose="020B0604020202020204" pitchFamily="34" charset="0"/>
              <a:buChar char="•"/>
              <a:defRPr sz="2000">
                <a:solidFill>
                  <a:schemeClr val="bg1">
                    <a:lumMod val="85000"/>
                  </a:schemeClr>
                </a:solidFill>
              </a:defRPr>
            </a:lvl2pPr>
            <a:lvl3pPr marL="1143000" indent="-228600">
              <a:lnSpc>
                <a:spcPct val="90000"/>
              </a:lnSpc>
              <a:spcBef>
                <a:spcPts val="500"/>
              </a:spcBef>
              <a:buFont typeface="Arial" panose="020B0604020202020204" pitchFamily="34" charset="0"/>
              <a:buChar char="•"/>
              <a:defRPr>
                <a:solidFill>
                  <a:schemeClr val="bg1">
                    <a:lumMod val="85000"/>
                  </a:schemeClr>
                </a:solidFill>
              </a:defRPr>
            </a:lvl3pPr>
            <a:lvl4pPr marL="1600200" indent="-228600">
              <a:lnSpc>
                <a:spcPct val="90000"/>
              </a:lnSpc>
              <a:spcBef>
                <a:spcPts val="500"/>
              </a:spcBef>
              <a:buFont typeface="Arial" panose="020B0604020202020204" pitchFamily="34" charset="0"/>
              <a:buChar char="•"/>
              <a:defRPr>
                <a:solidFill>
                  <a:schemeClr val="bg1">
                    <a:lumMod val="85000"/>
                  </a:schemeClr>
                </a:solidFill>
              </a:defRPr>
            </a:lvl4pPr>
            <a:lvl5pPr marL="2057400" indent="-228600">
              <a:lnSpc>
                <a:spcPct val="90000"/>
              </a:lnSpc>
              <a:spcBef>
                <a:spcPts val="500"/>
              </a:spcBef>
              <a:buFont typeface="Arial" panose="020B0604020202020204" pitchFamily="34" charset="0"/>
              <a:buChar char="•"/>
              <a:defRPr>
                <a:solidFill>
                  <a:schemeClr val="bg1">
                    <a:lumMod val="8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atinLnBrk="1">
              <a:lnSpc>
                <a:spcPct val="150000"/>
              </a:lnSpc>
              <a:buNone/>
              <a:defRPr/>
            </a:pPr>
            <a:endParaRPr lang="zh-CN" altLang="en-US" sz="1600" dirty="0">
              <a:latin typeface="+mn-lt"/>
              <a:ea typeface="+mn-ea"/>
            </a:endParaRPr>
          </a:p>
          <a:p>
            <a:pPr latinLnBrk="1">
              <a:lnSpc>
                <a:spcPct val="150000"/>
              </a:lnSpc>
              <a:buNone/>
              <a:defRPr/>
            </a:pPr>
            <a:r>
              <a:rPr lang="zh-CN" altLang="en-US" sz="1600" dirty="0">
                <a:solidFill>
                  <a:schemeClr val="accent1"/>
                </a:solidFill>
                <a:effectLst>
                  <a:outerShdw blurRad="38100" dist="25400" dir="5400000" algn="ctr" rotWithShape="0">
                    <a:srgbClr val="6E747A">
                      <a:alpha val="43000"/>
                    </a:srgbClr>
                  </a:outerShdw>
                </a:effectLst>
                <a:latin typeface="+mn-lt"/>
                <a:ea typeface="+mn-ea"/>
              </a:rPr>
              <a:t>了解查询目的和要求，确定需要的</a:t>
            </a:r>
            <a:endParaRPr lang="zh-CN" altLang="en-US" sz="1600" dirty="0">
              <a:solidFill>
                <a:schemeClr val="accent1"/>
              </a:solidFill>
              <a:effectLst>
                <a:outerShdw blurRad="38100" dist="25400" dir="5400000" algn="ctr" rotWithShape="0">
                  <a:srgbClr val="6E747A">
                    <a:alpha val="43000"/>
                  </a:srgbClr>
                </a:outerShdw>
              </a:effectLst>
              <a:latin typeface="+mn-lt"/>
              <a:ea typeface="+mn-ea"/>
            </a:endParaRPr>
          </a:p>
          <a:p>
            <a:pPr latinLnBrk="1">
              <a:lnSpc>
                <a:spcPct val="150000"/>
              </a:lnSpc>
              <a:buNone/>
              <a:defRPr/>
            </a:pPr>
            <a:endParaRPr lang="zh-CN" altLang="en-US" sz="1600" dirty="0">
              <a:solidFill>
                <a:schemeClr val="accent1"/>
              </a:solidFill>
              <a:effectLst>
                <a:outerShdw blurRad="38100" dist="25400" dir="5400000" algn="ctr" rotWithShape="0">
                  <a:srgbClr val="6E747A">
                    <a:alpha val="43000"/>
                  </a:srgbClr>
                </a:outerShdw>
              </a:effectLst>
              <a:latin typeface="+mn-lt"/>
              <a:ea typeface="+mn-ea"/>
            </a:endParaRPr>
          </a:p>
          <a:p>
            <a:pPr lvl="1" latinLnBrk="1">
              <a:lnSpc>
                <a:spcPct val="150000"/>
              </a:lnSpc>
              <a:buClr>
                <a:srgbClr val="E63512"/>
              </a:buClr>
              <a:buFont typeface="Wingdings" panose="05000000000000000000" pitchFamily="2" charset="2"/>
              <a:buChar char="Ø"/>
              <a:defRPr/>
            </a:pPr>
            <a:r>
              <a:rPr lang="zh-CN" altLang="en-US" sz="1600" dirty="0">
                <a:solidFill>
                  <a:schemeClr val="accent1"/>
                </a:solidFill>
                <a:effectLst>
                  <a:outerShdw blurRad="38100" dist="25400" dir="5400000" algn="ctr" rotWithShape="0">
                    <a:srgbClr val="6E747A">
                      <a:alpha val="43000"/>
                    </a:srgbClr>
                  </a:outerShdw>
                </a:effectLst>
                <a:latin typeface="+mn-lt"/>
                <a:ea typeface="+mn-ea"/>
              </a:rPr>
              <a:t> 信息类型（全文、文本、图像、声音等）</a:t>
            </a:r>
            <a:endParaRPr lang="zh-CN" altLang="en-US" sz="1600" dirty="0">
              <a:solidFill>
                <a:schemeClr val="accent1"/>
              </a:solidFill>
              <a:effectLst>
                <a:outerShdw blurRad="38100" dist="25400" dir="5400000" algn="ctr" rotWithShape="0">
                  <a:srgbClr val="6E747A">
                    <a:alpha val="43000"/>
                  </a:srgbClr>
                </a:outerShdw>
              </a:effectLst>
              <a:latin typeface="+mn-lt"/>
              <a:ea typeface="+mn-ea"/>
            </a:endParaRPr>
          </a:p>
          <a:p>
            <a:pPr lvl="1" latinLnBrk="1">
              <a:lnSpc>
                <a:spcPct val="150000"/>
              </a:lnSpc>
              <a:buClr>
                <a:srgbClr val="E63512"/>
              </a:buClr>
              <a:buFont typeface="Wingdings" panose="05000000000000000000" pitchFamily="2" charset="2"/>
              <a:buChar char="Ø"/>
              <a:defRPr/>
            </a:pPr>
            <a:r>
              <a:rPr lang="zh-CN" altLang="en-US" sz="1600" dirty="0">
                <a:solidFill>
                  <a:schemeClr val="accent1"/>
                </a:solidFill>
                <a:effectLst>
                  <a:outerShdw blurRad="38100" dist="25400" dir="5400000" algn="ctr" rotWithShape="0">
                    <a:srgbClr val="6E747A">
                      <a:alpha val="43000"/>
                    </a:srgbClr>
                  </a:outerShdw>
                </a:effectLst>
                <a:latin typeface="+mn-lt"/>
                <a:ea typeface="+mn-ea"/>
              </a:rPr>
              <a:t> 查询方式（浏览、分类检索、关键词检索等）</a:t>
            </a:r>
            <a:endParaRPr lang="zh-CN" altLang="en-US" sz="1600" dirty="0">
              <a:solidFill>
                <a:schemeClr val="accent1"/>
              </a:solidFill>
              <a:effectLst>
                <a:outerShdw blurRad="38100" dist="25400" dir="5400000" algn="ctr" rotWithShape="0">
                  <a:srgbClr val="6E747A">
                    <a:alpha val="43000"/>
                  </a:srgbClr>
                </a:outerShdw>
              </a:effectLst>
              <a:latin typeface="+mn-lt"/>
              <a:ea typeface="+mn-ea"/>
            </a:endParaRPr>
          </a:p>
          <a:p>
            <a:pPr lvl="1" latinLnBrk="1">
              <a:lnSpc>
                <a:spcPct val="150000"/>
              </a:lnSpc>
              <a:buClr>
                <a:srgbClr val="E63512"/>
              </a:buClr>
              <a:buFont typeface="Wingdings" panose="05000000000000000000" pitchFamily="2" charset="2"/>
              <a:buChar char="Ø"/>
              <a:defRPr/>
            </a:pPr>
            <a:r>
              <a:rPr lang="zh-CN" altLang="en-US" sz="1600" dirty="0">
                <a:solidFill>
                  <a:schemeClr val="accent1"/>
                </a:solidFill>
                <a:effectLst>
                  <a:outerShdw blurRad="38100" dist="25400" dir="5400000" algn="ctr" rotWithShape="0">
                    <a:srgbClr val="6E747A">
                      <a:alpha val="43000"/>
                    </a:srgbClr>
                  </a:outerShdw>
                </a:effectLst>
                <a:latin typeface="+mn-lt"/>
                <a:ea typeface="+mn-ea"/>
              </a:rPr>
              <a:t> 查询范围（全文、网页、标题、软件等）</a:t>
            </a:r>
            <a:endParaRPr lang="zh-CN" altLang="en-US" sz="1600" dirty="0">
              <a:solidFill>
                <a:schemeClr val="accent1"/>
              </a:solidFill>
              <a:effectLst>
                <a:outerShdw blurRad="38100" dist="25400" dir="5400000" algn="ctr" rotWithShape="0">
                  <a:srgbClr val="6E747A">
                    <a:alpha val="43000"/>
                  </a:srgbClr>
                </a:outerShdw>
              </a:effectLst>
              <a:latin typeface="+mn-lt"/>
              <a:ea typeface="+mn-ea"/>
            </a:endParaRPr>
          </a:p>
          <a:p>
            <a:pPr lvl="1" latinLnBrk="1">
              <a:lnSpc>
                <a:spcPct val="150000"/>
              </a:lnSpc>
              <a:buClr>
                <a:srgbClr val="E63512"/>
              </a:buClr>
              <a:buFont typeface="Wingdings" panose="05000000000000000000" pitchFamily="2" charset="2"/>
              <a:buChar char="Ø"/>
              <a:defRPr/>
            </a:pPr>
            <a:r>
              <a:rPr lang="zh-CN" altLang="en-US" sz="1600" dirty="0">
                <a:solidFill>
                  <a:schemeClr val="accent1"/>
                </a:solidFill>
                <a:effectLst>
                  <a:outerShdw blurRad="38100" dist="25400" dir="5400000" algn="ctr" rotWithShape="0">
                    <a:srgbClr val="6E747A">
                      <a:alpha val="43000"/>
                    </a:srgbClr>
                  </a:outerShdw>
                </a:effectLst>
                <a:latin typeface="+mn-lt"/>
                <a:ea typeface="+mn-ea"/>
              </a:rPr>
              <a:t> 查询时间</a:t>
            </a:r>
            <a:endParaRPr lang="en-US" altLang="zh-CN" sz="1600">
              <a:latin typeface="+mn-lt"/>
              <a:ea typeface="+mn-ea"/>
            </a:endParaRPr>
          </a:p>
          <a:p>
            <a:pPr marL="228600" indent="-228600" latinLnBrk="1">
              <a:lnSpc>
                <a:spcPct val="150000"/>
              </a:lnSpc>
              <a:buSzTx/>
              <a:buFont typeface="Arial" panose="020B0604020202020204" pitchFamily="34" charset="0"/>
              <a:buChar char="•"/>
              <a:defRPr/>
            </a:pPr>
            <a:endParaRPr lang="en-US" altLang="zh-CN" sz="1600">
              <a:latin typeface="+mn-lt"/>
              <a:ea typeface="+mn-ea"/>
            </a:endParaRPr>
          </a:p>
        </p:txBody>
      </p:sp>
      <p:cxnSp>
        <p:nvCxnSpPr>
          <p:cNvPr id="10" name="直接连接符 9"/>
          <p:cNvCxnSpPr/>
          <p:nvPr>
            <p:custDataLst>
              <p:tags r:id="rId3"/>
            </p:custDataLst>
          </p:nvPr>
        </p:nvCxnSpPr>
        <p:spPr>
          <a:xfrm>
            <a:off x="749777" y="3327082"/>
            <a:ext cx="8491060" cy="47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灯片编号占位符 10"/>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4"/>
    </p:custDataLst>
  </p:cSld>
  <p:clrMapOvr>
    <a:masterClrMapping/>
  </p:clrMapOvr>
  <p:transition advClick="0" advTm="3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9170" name="标题 519169"/>
          <p:cNvSpPr>
            <a:spLocks noGrp="1"/>
          </p:cNvSpPr>
          <p:nvPr>
            <p:ph type="title"/>
          </p:nvPr>
        </p:nvSpPr>
        <p:spPr>
          <a:xfrm>
            <a:off x="1501017" y="1615921"/>
            <a:ext cx="6513433" cy="611239"/>
          </a:xfrm>
        </p:spPr>
        <p:txBody>
          <a:bodyPr anchor="ctr"/>
          <a:p>
            <a:r>
              <a:rPr lang="zh-CN" altLang="en-US" sz="2760" b="1" dirty="0">
                <a:solidFill>
                  <a:schemeClr val="tx1"/>
                </a:solidFill>
                <a:latin typeface="楷体_GB2312" panose="02010609030101010101" pitchFamily="49" charset="-122"/>
                <a:ea typeface="楷体_GB2312" panose="02010609030101010101" pitchFamily="49" charset="-122"/>
              </a:rPr>
              <a:t>选择合适的搜索引擎</a:t>
            </a:r>
            <a:endParaRPr lang="zh-CN" altLang="en-US" sz="2760" b="1" dirty="0">
              <a:solidFill>
                <a:schemeClr val="tx1"/>
              </a:solidFill>
              <a:latin typeface="楷体_GB2312" panose="02010609030101010101" pitchFamily="49" charset="-122"/>
              <a:ea typeface="楷体_GB2312" panose="02010609030101010101" pitchFamily="49" charset="-122"/>
            </a:endParaRPr>
          </a:p>
        </p:txBody>
      </p:sp>
      <p:sp>
        <p:nvSpPr>
          <p:cNvPr id="519171" name="文本占位符 519170"/>
          <p:cNvSpPr>
            <a:spLocks noGrp="1"/>
          </p:cNvSpPr>
          <p:nvPr>
            <p:ph type="body" idx="1"/>
          </p:nvPr>
        </p:nvSpPr>
        <p:spPr>
          <a:xfrm>
            <a:off x="3372130" y="2492804"/>
            <a:ext cx="3392761" cy="2983980"/>
          </a:xfrm>
        </p:spPr>
        <p:txBody>
          <a:bodyPr>
            <a:normAutofit lnSpcReduction="10000"/>
          </a:bodyPr>
          <a:p>
            <a:pPr>
              <a:lnSpc>
                <a:spcPct val="125000"/>
              </a:lnSpc>
              <a:buClr>
                <a:srgbClr val="E63512"/>
              </a:buClr>
              <a:buFont typeface="Wingdings" panose="05000000000000000000" pitchFamily="2" charset="2"/>
              <a:buChar char="p"/>
            </a:pPr>
            <a:r>
              <a:rPr lang="en-US" altLang="zh-CN" sz="2110">
                <a:latin typeface="楷体_GB2312" panose="02010609030101010101" pitchFamily="49" charset="-122"/>
                <a:ea typeface="楷体_GB2312" panose="02010609030101010101" pitchFamily="49" charset="-122"/>
              </a:rPr>
              <a:t>GOOGLE</a:t>
            </a:r>
            <a:endParaRPr lang="zh-CN" altLang="en-US" sz="2110" dirty="0">
              <a:latin typeface="楷体_GB2312" panose="02010609030101010101" pitchFamily="49" charset="-122"/>
              <a:ea typeface="楷体_GB2312" panose="02010609030101010101" pitchFamily="49" charset="-122"/>
            </a:endParaRPr>
          </a:p>
          <a:p>
            <a:pPr>
              <a:lnSpc>
                <a:spcPct val="125000"/>
              </a:lnSpc>
              <a:buClr>
                <a:srgbClr val="E63512"/>
              </a:buClr>
              <a:buFont typeface="Wingdings" panose="05000000000000000000" pitchFamily="2" charset="2"/>
              <a:buChar char="p"/>
            </a:pPr>
            <a:r>
              <a:rPr lang="zh-CN" altLang="en-US" sz="2110" dirty="0">
                <a:latin typeface="楷体_GB2312" panose="02010609030101010101" pitchFamily="49" charset="-122"/>
                <a:ea typeface="楷体_GB2312" panose="02010609030101010101" pitchFamily="49" charset="-122"/>
              </a:rPr>
              <a:t>百度</a:t>
            </a:r>
            <a:endParaRPr lang="zh-CN" altLang="en-US" sz="2110" dirty="0">
              <a:latin typeface="楷体_GB2312" panose="02010609030101010101" pitchFamily="49" charset="-122"/>
              <a:ea typeface="楷体_GB2312" panose="02010609030101010101" pitchFamily="49" charset="-122"/>
            </a:endParaRPr>
          </a:p>
          <a:p>
            <a:pPr>
              <a:lnSpc>
                <a:spcPct val="125000"/>
              </a:lnSpc>
              <a:buClr>
                <a:srgbClr val="E63512"/>
              </a:buClr>
              <a:buFont typeface="Wingdings" panose="05000000000000000000" pitchFamily="2" charset="2"/>
              <a:buChar char="p"/>
            </a:pPr>
            <a:r>
              <a:rPr lang="zh-CN" altLang="en-US" sz="2110" dirty="0">
                <a:latin typeface="楷体_GB2312" panose="02010609030101010101" pitchFamily="49" charset="-122"/>
                <a:ea typeface="楷体_GB2312" panose="02010609030101010101" pitchFamily="49" charset="-122"/>
              </a:rPr>
              <a:t>搜狐分类目录</a:t>
            </a:r>
            <a:endParaRPr lang="zh-CN" altLang="en-US" sz="2110" dirty="0">
              <a:latin typeface="楷体_GB2312" panose="02010609030101010101" pitchFamily="49" charset="-122"/>
              <a:ea typeface="楷体_GB2312" panose="02010609030101010101" pitchFamily="49" charset="-122"/>
            </a:endParaRPr>
          </a:p>
          <a:p>
            <a:pPr>
              <a:lnSpc>
                <a:spcPct val="125000"/>
              </a:lnSpc>
              <a:buClr>
                <a:srgbClr val="E63512"/>
              </a:buClr>
              <a:buFont typeface="Wingdings" panose="05000000000000000000" pitchFamily="2" charset="2"/>
              <a:buChar char="p"/>
            </a:pPr>
            <a:r>
              <a:rPr lang="en-US" altLang="zh-CN" sz="2110">
                <a:latin typeface="楷体_GB2312" panose="02010609030101010101" pitchFamily="49" charset="-122"/>
                <a:ea typeface="楷体_GB2312" panose="02010609030101010101" pitchFamily="49" charset="-122"/>
              </a:rPr>
              <a:t>Google </a:t>
            </a:r>
            <a:r>
              <a:rPr lang="zh-CN" altLang="en-US" sz="2110" dirty="0">
                <a:latin typeface="楷体_GB2312" panose="02010609030101010101" pitchFamily="49" charset="-122"/>
                <a:ea typeface="楷体_GB2312" panose="02010609030101010101" pitchFamily="49" charset="-122"/>
              </a:rPr>
              <a:t>网页目录</a:t>
            </a:r>
            <a:r>
              <a:rPr lang="en-US" altLang="zh-CN" sz="2110">
                <a:latin typeface="楷体_GB2312" panose="02010609030101010101" pitchFamily="49" charset="-122"/>
                <a:ea typeface="楷体_GB2312" panose="02010609030101010101" pitchFamily="49" charset="-122"/>
              </a:rPr>
              <a:t>    </a:t>
            </a:r>
            <a:r>
              <a:rPr lang="zh-CN" altLang="en-US" sz="2110" dirty="0">
                <a:latin typeface="楷体_GB2312" panose="02010609030101010101" pitchFamily="49" charset="-122"/>
                <a:ea typeface="楷体_GB2312" panose="02010609030101010101" pitchFamily="49" charset="-122"/>
              </a:rPr>
              <a:t>　 </a:t>
            </a:r>
            <a:endParaRPr lang="zh-CN" altLang="en-US" sz="2110" dirty="0">
              <a:latin typeface="楷体_GB2312" panose="02010609030101010101" pitchFamily="49" charset="-122"/>
              <a:ea typeface="楷体_GB2312" panose="02010609030101010101" pitchFamily="49" charset="-122"/>
            </a:endParaRPr>
          </a:p>
          <a:p>
            <a:pPr>
              <a:lnSpc>
                <a:spcPct val="125000"/>
              </a:lnSpc>
              <a:buClr>
                <a:srgbClr val="E63512"/>
              </a:buClr>
              <a:buFont typeface="Wingdings" panose="05000000000000000000" pitchFamily="2" charset="2"/>
              <a:buChar char="p"/>
            </a:pPr>
            <a:r>
              <a:rPr lang="zh-CN" altLang="en-US" sz="2110" dirty="0">
                <a:latin typeface="楷体_GB2312" panose="02010609030101010101" pitchFamily="49" charset="-122"/>
                <a:ea typeface="楷体_GB2312" panose="02010609030101010101" pitchFamily="49" charset="-122"/>
              </a:rPr>
              <a:t>网易搜索分类目录    　 </a:t>
            </a:r>
            <a:endParaRPr lang="zh-CN" altLang="en-US" sz="2110" dirty="0">
              <a:latin typeface="楷体_GB2312" panose="02010609030101010101" pitchFamily="49" charset="-122"/>
              <a:ea typeface="楷体_GB2312" panose="02010609030101010101" pitchFamily="49" charset="-122"/>
            </a:endParaRPr>
          </a:p>
          <a:p>
            <a:pPr>
              <a:lnSpc>
                <a:spcPct val="125000"/>
              </a:lnSpc>
              <a:buClr>
                <a:srgbClr val="E63512"/>
              </a:buClr>
              <a:buFont typeface="Wingdings" panose="05000000000000000000" pitchFamily="2" charset="2"/>
              <a:buChar char="p"/>
            </a:pPr>
            <a:r>
              <a:rPr lang="zh-CN" altLang="en-US" sz="2110" dirty="0">
                <a:latin typeface="楷体_GB2312" panose="02010609030101010101" pitchFamily="49" charset="-122"/>
                <a:ea typeface="楷体_GB2312" panose="02010609030101010101" pitchFamily="49" charset="-122"/>
              </a:rPr>
              <a:t>新浪搜索分类目录</a:t>
            </a:r>
            <a:endParaRPr lang="zh-CN" altLang="en-US" sz="2110" dirty="0">
              <a:latin typeface="楷体_GB2312" panose="02010609030101010101" pitchFamily="49" charset="-122"/>
              <a:ea typeface="楷体_GB2312" panose="02010609030101010101" pitchFamily="49" charset="-122"/>
            </a:endParaRPr>
          </a:p>
        </p:txBody>
      </p:sp>
      <p:sp>
        <p:nvSpPr>
          <p:cNvPr id="519175" name="左大括号 519174"/>
          <p:cNvSpPr/>
          <p:nvPr/>
        </p:nvSpPr>
        <p:spPr>
          <a:xfrm>
            <a:off x="3138724" y="2727499"/>
            <a:ext cx="58029" cy="584159"/>
          </a:xfrm>
          <a:prstGeom prst="leftBrace">
            <a:avLst>
              <a:gd name="adj1" fmla="val 83888"/>
              <a:gd name="adj2" fmla="val 50000"/>
            </a:avLst>
          </a:prstGeom>
          <a:noFill/>
          <a:ln w="9525" cap="flat" cmpd="sng">
            <a:solidFill>
              <a:schemeClr val="tx1"/>
            </a:solidFill>
            <a:prstDash val="solid"/>
            <a:miter/>
            <a:headEnd type="none" w="med" len="med"/>
            <a:tailEnd type="none" w="med" len="med"/>
          </a:ln>
        </p:spPr>
        <p:txBody>
          <a:bodyPr/>
          <a:p>
            <a:endParaRPr lang="zh-CN" altLang="en-US" sz="1460"/>
          </a:p>
        </p:txBody>
      </p:sp>
      <p:sp>
        <p:nvSpPr>
          <p:cNvPr id="519176" name="左大括号 519175"/>
          <p:cNvSpPr/>
          <p:nvPr/>
        </p:nvSpPr>
        <p:spPr>
          <a:xfrm>
            <a:off x="3021377" y="3662411"/>
            <a:ext cx="234695" cy="1462331"/>
          </a:xfrm>
          <a:prstGeom prst="leftBrace">
            <a:avLst>
              <a:gd name="adj1" fmla="val 51923"/>
              <a:gd name="adj2" fmla="val 50000"/>
            </a:avLst>
          </a:prstGeom>
          <a:noFill/>
          <a:ln w="9525" cap="flat" cmpd="sng">
            <a:solidFill>
              <a:schemeClr val="tx1"/>
            </a:solidFill>
            <a:prstDash val="solid"/>
            <a:miter/>
            <a:headEnd type="none" w="med" len="med"/>
            <a:tailEnd type="none" w="med" len="med"/>
          </a:ln>
        </p:spPr>
        <p:txBody>
          <a:bodyPr/>
          <a:p>
            <a:endParaRPr lang="zh-CN" altLang="en-US" sz="1460"/>
          </a:p>
        </p:txBody>
      </p:sp>
      <p:sp>
        <p:nvSpPr>
          <p:cNvPr id="519177" name="文本框 519176"/>
          <p:cNvSpPr txBox="1"/>
          <p:nvPr/>
        </p:nvSpPr>
        <p:spPr>
          <a:xfrm>
            <a:off x="1909799" y="2785528"/>
            <a:ext cx="936201" cy="313690"/>
          </a:xfrm>
          <a:prstGeom prst="rect">
            <a:avLst/>
          </a:prstGeom>
          <a:noFill/>
          <a:ln w="9525">
            <a:noFill/>
            <a:miter/>
          </a:ln>
        </p:spPr>
        <p:txBody>
          <a:bodyPr>
            <a:spAutoFit/>
          </a:bodyPr>
          <a:p>
            <a:pPr lvl="0" latinLnBrk="1">
              <a:spcBef>
                <a:spcPct val="50000"/>
              </a:spcBef>
            </a:pPr>
            <a:r>
              <a:rPr lang="zh-CN" altLang="en-US" sz="1460" dirty="0">
                <a:latin typeface="Gulim" panose="020B0600000101010101" pitchFamily="34" charset="-127"/>
                <a:ea typeface="Gulim" panose="020B0600000101010101" pitchFamily="34" charset="-127"/>
              </a:rPr>
              <a:t>主题</a:t>
            </a:r>
            <a:endParaRPr lang="zh-CN" altLang="en-US" sz="1460" dirty="0">
              <a:latin typeface="Gulim" panose="020B0600000101010101" pitchFamily="34" charset="-127"/>
              <a:ea typeface="Gulim" panose="020B0600000101010101" pitchFamily="34" charset="-127"/>
            </a:endParaRPr>
          </a:p>
        </p:txBody>
      </p:sp>
      <p:sp>
        <p:nvSpPr>
          <p:cNvPr id="519178" name="文本框 519177"/>
          <p:cNvSpPr txBox="1"/>
          <p:nvPr/>
        </p:nvSpPr>
        <p:spPr>
          <a:xfrm>
            <a:off x="1909799" y="4130511"/>
            <a:ext cx="936201" cy="313690"/>
          </a:xfrm>
          <a:prstGeom prst="rect">
            <a:avLst/>
          </a:prstGeom>
          <a:noFill/>
          <a:ln w="9525">
            <a:noFill/>
            <a:miter/>
          </a:ln>
        </p:spPr>
        <p:txBody>
          <a:bodyPr>
            <a:spAutoFit/>
          </a:bodyPr>
          <a:p>
            <a:pPr lvl="0" latinLnBrk="1">
              <a:spcBef>
                <a:spcPct val="50000"/>
              </a:spcBef>
            </a:pPr>
            <a:r>
              <a:rPr lang="zh-CN" altLang="en-US" sz="1460" dirty="0">
                <a:latin typeface="Gulim" panose="020B0600000101010101" pitchFamily="34" charset="-127"/>
                <a:ea typeface="Gulim" panose="020B0600000101010101" pitchFamily="34" charset="-127"/>
              </a:rPr>
              <a:t>分类</a:t>
            </a:r>
            <a:endParaRPr lang="zh-CN" altLang="en-US" sz="1460" dirty="0">
              <a:latin typeface="Gulim" panose="020B0600000101010101" pitchFamily="34" charset="-127"/>
              <a:ea typeface="Gulim" panose="020B0600000101010101" pitchFamily="34" charset="-127"/>
            </a:endParaRPr>
          </a:p>
        </p:txBody>
      </p:sp>
      <p:sp>
        <p:nvSpPr>
          <p:cNvPr id="2" name="灯片编号占位符 1"/>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1"/>
    </p:custDataLst>
  </p:cSld>
  <p:clrMapOvr>
    <a:masterClrMapping/>
  </p:clrMapOvr>
  <p:transition advClick="0" advTm="300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custDataLst>
              <p:tags r:id="rId1"/>
            </p:custDataLst>
          </p:nvPr>
        </p:nvSpPr>
        <p:spPr>
          <a:xfrm>
            <a:off x="749776" y="1962150"/>
            <a:ext cx="8491061" cy="1277434"/>
          </a:xfrm>
          <a:prstGeom prst="rect">
            <a:avLst/>
          </a:prstGeom>
        </p:spPr>
        <p:txBody>
          <a:bodyPr vert="horz" lIns="68580" tIns="34290" rIns="68580" bIns="34290" rtlCol="0" anchor="b">
            <a:normAutofit/>
          </a:bodyPr>
          <a:lstStyle>
            <a:defPPr>
              <a:defRPr lang="zh-CN"/>
            </a:defPPr>
            <a:lvl1pPr lvl="0">
              <a:lnSpc>
                <a:spcPct val="90000"/>
              </a:lnSpc>
              <a:spcBef>
                <a:spcPct val="0"/>
              </a:spcBef>
              <a:buNone/>
              <a:defRPr sz="4800">
                <a:solidFill>
                  <a:srgbClr val="00B0F0"/>
                </a:solidFill>
                <a:latin typeface="+mj-lt"/>
                <a:ea typeface="+mj-ea"/>
                <a:cs typeface="+mj-cs"/>
              </a:defRPr>
            </a:lvl1pPr>
          </a:lstStyle>
          <a:p>
            <a:r>
              <a:rPr lang="zh-CN" altLang="en-US" sz="3600" dirty="0">
                <a:solidFill>
                  <a:schemeClr val="tx1"/>
                </a:solidFill>
              </a:rPr>
              <a:t>抽取适当的关键词</a:t>
            </a:r>
            <a:endParaRPr lang="zh-CN" altLang="en-US" sz="3600" dirty="0">
              <a:solidFill>
                <a:schemeClr val="tx1"/>
              </a:solidFill>
            </a:endParaRPr>
          </a:p>
        </p:txBody>
      </p:sp>
      <p:sp>
        <p:nvSpPr>
          <p:cNvPr id="13" name="文本框 12"/>
          <p:cNvSpPr txBox="1"/>
          <p:nvPr>
            <p:custDataLst>
              <p:tags r:id="rId2"/>
            </p:custDataLst>
          </p:nvPr>
        </p:nvSpPr>
        <p:spPr>
          <a:xfrm>
            <a:off x="749935" y="3426460"/>
            <a:ext cx="4102100" cy="2108200"/>
          </a:xfrm>
          <a:prstGeom prst="rect">
            <a:avLst/>
          </a:prstGeom>
        </p:spPr>
        <p:txBody>
          <a:bodyPr vert="horz" lIns="68580" tIns="34290" rIns="68580" bIns="34290" rtlCol="0">
            <a:normAutofit fontScale="90000"/>
          </a:bodyPr>
          <a:lstStyle>
            <a:defPPr>
              <a:defRPr lang="zh-CN"/>
            </a:defPPr>
            <a:lvl1pPr marR="0" lvl="0" indent="0" eaLnBrk="0" fontAlgn="base" hangingPunct="0">
              <a:lnSpc>
                <a:spcPct val="100000"/>
              </a:lnSpc>
              <a:spcBef>
                <a:spcPct val="0"/>
              </a:spcBef>
              <a:spcAft>
                <a:spcPct val="0"/>
              </a:spcAft>
              <a:buClrTx/>
              <a:buSzTx/>
              <a:buFont typeface="Arial" panose="020B0604020202020204" pitchFamily="34" charset="0"/>
              <a:buNone/>
              <a:defRPr kumimoji="0" sz="3600" b="0" i="0" u="none" strike="noStrike" cap="none" spc="0" normalizeH="0" baseline="0">
                <a:ln>
                  <a:noFill/>
                </a:ln>
                <a:effectLst/>
                <a:uLnTx/>
                <a:uFillTx/>
                <a:latin typeface="Calibri" panose="020F0502020204030204" charset="0"/>
                <a:ea typeface="微软雅黑" panose="020B0503020204020204" charset="-122"/>
              </a:defRPr>
            </a:lvl1pPr>
            <a:lvl2pPr marL="685800" indent="-228600">
              <a:lnSpc>
                <a:spcPct val="90000"/>
              </a:lnSpc>
              <a:spcBef>
                <a:spcPts val="500"/>
              </a:spcBef>
              <a:buFont typeface="Arial" panose="020B0604020202020204" pitchFamily="34" charset="0"/>
              <a:buChar char="•"/>
              <a:defRPr sz="2000">
                <a:solidFill>
                  <a:schemeClr val="bg1">
                    <a:lumMod val="85000"/>
                  </a:schemeClr>
                </a:solidFill>
              </a:defRPr>
            </a:lvl2pPr>
            <a:lvl3pPr marL="1143000" indent="-228600">
              <a:lnSpc>
                <a:spcPct val="90000"/>
              </a:lnSpc>
              <a:spcBef>
                <a:spcPts val="500"/>
              </a:spcBef>
              <a:buFont typeface="Arial" panose="020B0604020202020204" pitchFamily="34" charset="0"/>
              <a:buChar char="•"/>
              <a:defRPr>
                <a:solidFill>
                  <a:schemeClr val="bg1">
                    <a:lumMod val="85000"/>
                  </a:schemeClr>
                </a:solidFill>
              </a:defRPr>
            </a:lvl3pPr>
            <a:lvl4pPr marL="1600200" indent="-228600">
              <a:lnSpc>
                <a:spcPct val="90000"/>
              </a:lnSpc>
              <a:spcBef>
                <a:spcPts val="500"/>
              </a:spcBef>
              <a:buFont typeface="Arial" panose="020B0604020202020204" pitchFamily="34" charset="0"/>
              <a:buChar char="•"/>
              <a:defRPr>
                <a:solidFill>
                  <a:schemeClr val="bg1">
                    <a:lumMod val="85000"/>
                  </a:schemeClr>
                </a:solidFill>
              </a:defRPr>
            </a:lvl4pPr>
            <a:lvl5pPr marL="2057400" indent="-228600">
              <a:lnSpc>
                <a:spcPct val="90000"/>
              </a:lnSpc>
              <a:spcBef>
                <a:spcPts val="500"/>
              </a:spcBef>
              <a:buFont typeface="Arial" panose="020B0604020202020204" pitchFamily="34" charset="0"/>
              <a:buChar char="•"/>
              <a:defRPr>
                <a:solidFill>
                  <a:schemeClr val="bg1">
                    <a:lumMod val="8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atinLnBrk="1">
              <a:lnSpc>
                <a:spcPct val="150000"/>
              </a:lnSpc>
              <a:buClr>
                <a:srgbClr val="E63512"/>
              </a:buClr>
              <a:buFont typeface="Wingdings" panose="05000000000000000000" pitchFamily="2" charset="2"/>
              <a:buChar char="p"/>
              <a:defRPr/>
            </a:pPr>
            <a:r>
              <a:rPr lang="zh-CN" altLang="en-US" sz="1600" dirty="0">
                <a:latin typeface="+mn-lt"/>
                <a:ea typeface="+mn-ea"/>
              </a:rPr>
              <a:t>使用名词或物体做关键词</a:t>
            </a:r>
            <a:endParaRPr lang="zh-CN" altLang="en-US" sz="1600" dirty="0">
              <a:latin typeface="+mn-lt"/>
              <a:ea typeface="+mn-ea"/>
            </a:endParaRPr>
          </a:p>
          <a:p>
            <a:pPr latinLnBrk="1">
              <a:lnSpc>
                <a:spcPct val="150000"/>
              </a:lnSpc>
              <a:buClr>
                <a:srgbClr val="E63512"/>
              </a:buClr>
              <a:buFont typeface="Wingdings" panose="05000000000000000000" pitchFamily="2" charset="2"/>
              <a:buChar char="p"/>
              <a:defRPr/>
            </a:pPr>
            <a:r>
              <a:rPr lang="zh-CN" altLang="en-US" sz="1600" dirty="0">
                <a:latin typeface="+mn-lt"/>
                <a:ea typeface="+mn-ea"/>
              </a:rPr>
              <a:t>提取</a:t>
            </a:r>
            <a:r>
              <a:rPr lang="en-US" altLang="zh-CN" sz="1600">
                <a:latin typeface="+mn-lt"/>
                <a:ea typeface="+mn-ea"/>
              </a:rPr>
              <a:t>2-3</a:t>
            </a:r>
            <a:r>
              <a:rPr lang="zh-CN" altLang="en-US" sz="1600" dirty="0">
                <a:latin typeface="+mn-lt"/>
                <a:ea typeface="+mn-ea"/>
              </a:rPr>
              <a:t>个关键词</a:t>
            </a:r>
            <a:endParaRPr lang="zh-CN" altLang="en-US" sz="1600" dirty="0">
              <a:latin typeface="+mn-lt"/>
              <a:ea typeface="+mn-ea"/>
            </a:endParaRPr>
          </a:p>
          <a:p>
            <a:pPr latinLnBrk="1">
              <a:lnSpc>
                <a:spcPct val="150000"/>
              </a:lnSpc>
              <a:buClr>
                <a:srgbClr val="E63512"/>
              </a:buClr>
              <a:buFont typeface="Wingdings" panose="05000000000000000000" pitchFamily="2" charset="2"/>
              <a:buChar char="p"/>
              <a:defRPr/>
            </a:pPr>
            <a:r>
              <a:rPr lang="zh-CN" altLang="en-US" sz="1600" dirty="0">
                <a:latin typeface="+mn-lt"/>
                <a:ea typeface="+mn-ea"/>
              </a:rPr>
              <a:t>要注意同义词、近义词、相关词或同一术语的不同表达方式。如</a:t>
            </a:r>
            <a:r>
              <a:rPr lang="en-US" altLang="zh-CN" sz="1600">
                <a:latin typeface="+mn-lt"/>
                <a:ea typeface="+mn-ea"/>
              </a:rPr>
              <a:t>internet</a:t>
            </a:r>
            <a:r>
              <a:rPr lang="zh-CN" altLang="en-US" sz="1600" dirty="0">
                <a:latin typeface="+mn-lt"/>
                <a:ea typeface="+mn-ea"/>
              </a:rPr>
              <a:t>、</a:t>
            </a:r>
            <a:r>
              <a:rPr lang="en-US" altLang="zh-CN" sz="1600">
                <a:latin typeface="+mn-lt"/>
                <a:ea typeface="+mn-ea"/>
              </a:rPr>
              <a:t>web</a:t>
            </a:r>
            <a:r>
              <a:rPr lang="zh-CN" altLang="en-US" sz="1600" dirty="0">
                <a:latin typeface="+mn-lt"/>
                <a:ea typeface="+mn-ea"/>
              </a:rPr>
              <a:t>、</a:t>
            </a:r>
            <a:r>
              <a:rPr lang="en-US" altLang="zh-CN" sz="1600">
                <a:latin typeface="+mn-lt"/>
                <a:ea typeface="+mn-ea"/>
              </a:rPr>
              <a:t>www </a:t>
            </a:r>
            <a:r>
              <a:rPr lang="zh-CN" altLang="en-US" sz="1600" dirty="0">
                <a:latin typeface="+mn-lt"/>
                <a:ea typeface="+mn-ea"/>
              </a:rPr>
              <a:t>、</a:t>
            </a:r>
            <a:r>
              <a:rPr lang="en-US" altLang="zh-CN" sz="1600">
                <a:latin typeface="+mn-lt"/>
                <a:ea typeface="+mn-ea"/>
              </a:rPr>
              <a:t>the net </a:t>
            </a:r>
            <a:endParaRPr lang="en-US" altLang="zh-CN" sz="1600">
              <a:latin typeface="+mn-lt"/>
              <a:ea typeface="+mn-ea"/>
            </a:endParaRPr>
          </a:p>
          <a:p>
            <a:pPr latinLnBrk="1">
              <a:lnSpc>
                <a:spcPct val="150000"/>
              </a:lnSpc>
              <a:buClr>
                <a:srgbClr val="E63512"/>
              </a:buClr>
              <a:buFont typeface="Wingdings" panose="05000000000000000000" pitchFamily="2" charset="2"/>
              <a:buChar char="p"/>
              <a:defRPr/>
            </a:pPr>
            <a:r>
              <a:rPr lang="zh-CN" altLang="en-US" sz="1600" dirty="0">
                <a:latin typeface="+mn-lt"/>
                <a:ea typeface="+mn-ea"/>
              </a:rPr>
              <a:t>对固定短语，用“ ”括起来进行检索，以提高检索的精确度。如，“</a:t>
            </a:r>
            <a:r>
              <a:rPr lang="en-US" altLang="zh-CN" sz="1600">
                <a:latin typeface="+mn-lt"/>
                <a:ea typeface="+mn-ea"/>
              </a:rPr>
              <a:t>world wide web”</a:t>
            </a:r>
            <a:endParaRPr lang="en-US" altLang="zh-CN" sz="1600">
              <a:latin typeface="+mn-lt"/>
              <a:ea typeface="+mn-ea"/>
            </a:endParaRPr>
          </a:p>
        </p:txBody>
      </p:sp>
      <p:cxnSp>
        <p:nvCxnSpPr>
          <p:cNvPr id="10" name="直接连接符 9"/>
          <p:cNvCxnSpPr/>
          <p:nvPr>
            <p:custDataLst>
              <p:tags r:id="rId3"/>
            </p:custDataLst>
          </p:nvPr>
        </p:nvCxnSpPr>
        <p:spPr>
          <a:xfrm>
            <a:off x="749777" y="3327082"/>
            <a:ext cx="8491060" cy="47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灯片编号占位符 10"/>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4"/>
    </p:custDataLst>
  </p:cSld>
  <p:clrMapOvr>
    <a:masterClrMapping/>
  </p:clrMapOvr>
  <p:transition advClick="0" advTm="3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custDataLst>
              <p:tags r:id="rId1"/>
            </p:custDataLst>
          </p:nvPr>
        </p:nvSpPr>
        <p:spPr>
          <a:xfrm>
            <a:off x="749776" y="1962150"/>
            <a:ext cx="8491061" cy="1277434"/>
          </a:xfrm>
          <a:prstGeom prst="rect">
            <a:avLst/>
          </a:prstGeom>
        </p:spPr>
        <p:txBody>
          <a:bodyPr vert="horz" lIns="68580" tIns="34290" rIns="68580" bIns="34290" rtlCol="0" anchor="b">
            <a:normAutofit/>
          </a:bodyPr>
          <a:lstStyle>
            <a:defPPr>
              <a:defRPr lang="zh-CN"/>
            </a:defPPr>
            <a:lvl1pPr lvl="0">
              <a:lnSpc>
                <a:spcPct val="90000"/>
              </a:lnSpc>
              <a:spcBef>
                <a:spcPct val="0"/>
              </a:spcBef>
              <a:buNone/>
              <a:defRPr sz="4800">
                <a:solidFill>
                  <a:srgbClr val="00B0F0"/>
                </a:solidFill>
                <a:latin typeface="+mj-lt"/>
                <a:ea typeface="+mj-ea"/>
                <a:cs typeface="+mj-cs"/>
              </a:defRPr>
            </a:lvl1pPr>
          </a:lstStyle>
          <a:p>
            <a:r>
              <a:rPr lang="zh-CN" altLang="en-US" sz="3600" dirty="0">
                <a:solidFill>
                  <a:schemeClr val="tx1"/>
                </a:solidFill>
              </a:rPr>
              <a:t>及时调整检索策略</a:t>
            </a:r>
            <a:endParaRPr lang="zh-CN" altLang="en-US" sz="3600" dirty="0">
              <a:solidFill>
                <a:schemeClr val="tx1"/>
              </a:solidFill>
            </a:endParaRPr>
          </a:p>
        </p:txBody>
      </p:sp>
      <p:sp>
        <p:nvSpPr>
          <p:cNvPr id="13" name="文本框 12"/>
          <p:cNvSpPr txBox="1"/>
          <p:nvPr>
            <p:custDataLst>
              <p:tags r:id="rId2"/>
            </p:custDataLst>
          </p:nvPr>
        </p:nvSpPr>
        <p:spPr>
          <a:xfrm>
            <a:off x="749935" y="3426460"/>
            <a:ext cx="8491220" cy="2398395"/>
          </a:xfrm>
          <a:prstGeom prst="rect">
            <a:avLst/>
          </a:prstGeom>
        </p:spPr>
        <p:txBody>
          <a:bodyPr vert="horz" lIns="68580" tIns="34290" rIns="68580" bIns="34290" rtlCol="0">
            <a:normAutofit fontScale="75000"/>
          </a:bodyPr>
          <a:lstStyle>
            <a:defPPr>
              <a:defRPr lang="zh-CN"/>
            </a:defPPr>
            <a:lvl1pPr marR="0" lvl="0" indent="0" eaLnBrk="0" fontAlgn="base" hangingPunct="0">
              <a:lnSpc>
                <a:spcPct val="100000"/>
              </a:lnSpc>
              <a:spcBef>
                <a:spcPct val="0"/>
              </a:spcBef>
              <a:spcAft>
                <a:spcPct val="0"/>
              </a:spcAft>
              <a:buClrTx/>
              <a:buSzTx/>
              <a:buFont typeface="Arial" panose="020B0604020202020204" pitchFamily="34" charset="0"/>
              <a:buNone/>
              <a:defRPr kumimoji="0" sz="3600" b="0" i="0" u="none" strike="noStrike" cap="none" spc="0" normalizeH="0" baseline="0">
                <a:ln>
                  <a:noFill/>
                </a:ln>
                <a:effectLst/>
                <a:uLnTx/>
                <a:uFillTx/>
                <a:latin typeface="Calibri" panose="020F0502020204030204" charset="0"/>
                <a:ea typeface="微软雅黑" panose="020B0503020204020204" charset="-122"/>
              </a:defRPr>
            </a:lvl1pPr>
            <a:lvl2pPr marL="685800" indent="-228600">
              <a:lnSpc>
                <a:spcPct val="90000"/>
              </a:lnSpc>
              <a:spcBef>
                <a:spcPts val="500"/>
              </a:spcBef>
              <a:buFont typeface="Arial" panose="020B0604020202020204" pitchFamily="34" charset="0"/>
              <a:buChar char="•"/>
              <a:defRPr sz="2000">
                <a:solidFill>
                  <a:schemeClr val="bg1">
                    <a:lumMod val="85000"/>
                  </a:schemeClr>
                </a:solidFill>
              </a:defRPr>
            </a:lvl2pPr>
            <a:lvl3pPr marL="1143000" indent="-228600">
              <a:lnSpc>
                <a:spcPct val="90000"/>
              </a:lnSpc>
              <a:spcBef>
                <a:spcPts val="500"/>
              </a:spcBef>
              <a:buFont typeface="Arial" panose="020B0604020202020204" pitchFamily="34" charset="0"/>
              <a:buChar char="•"/>
              <a:defRPr>
                <a:solidFill>
                  <a:schemeClr val="bg1">
                    <a:lumMod val="85000"/>
                  </a:schemeClr>
                </a:solidFill>
              </a:defRPr>
            </a:lvl3pPr>
            <a:lvl4pPr marL="1600200" indent="-228600">
              <a:lnSpc>
                <a:spcPct val="90000"/>
              </a:lnSpc>
              <a:spcBef>
                <a:spcPts val="500"/>
              </a:spcBef>
              <a:buFont typeface="Arial" panose="020B0604020202020204" pitchFamily="34" charset="0"/>
              <a:buChar char="•"/>
              <a:defRPr>
                <a:solidFill>
                  <a:schemeClr val="bg1">
                    <a:lumMod val="85000"/>
                  </a:schemeClr>
                </a:solidFill>
              </a:defRPr>
            </a:lvl4pPr>
            <a:lvl5pPr marL="2057400" indent="-228600">
              <a:lnSpc>
                <a:spcPct val="90000"/>
              </a:lnSpc>
              <a:spcBef>
                <a:spcPts val="500"/>
              </a:spcBef>
              <a:buFont typeface="Arial" panose="020B0604020202020204" pitchFamily="34" charset="0"/>
              <a:buChar char="•"/>
              <a:defRPr>
                <a:solidFill>
                  <a:schemeClr val="bg1">
                    <a:lumMod val="8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1" latinLnBrk="1">
              <a:lnSpc>
                <a:spcPct val="150000"/>
              </a:lnSpc>
              <a:buClr>
                <a:srgbClr val="E63512"/>
              </a:buClr>
              <a:buFont typeface="Wingdings" panose="05000000000000000000" pitchFamily="2" charset="2"/>
              <a:buChar char="p"/>
              <a:defRPr/>
            </a:pPr>
            <a:r>
              <a:rPr lang="zh-CN" altLang="en-US" sz="1600" dirty="0">
                <a:solidFill>
                  <a:schemeClr val="accent4">
                    <a:lumMod val="95000"/>
                    <a:lumOff val="5000"/>
                  </a:schemeClr>
                </a:solidFill>
                <a:latin typeface="+mn-lt"/>
                <a:ea typeface="+mn-ea"/>
              </a:rPr>
              <a:t> 使用同义词、近义词或相关词</a:t>
            </a:r>
            <a:endParaRPr lang="zh-CN" altLang="en-US" sz="1600" dirty="0">
              <a:solidFill>
                <a:schemeClr val="accent4">
                  <a:lumMod val="95000"/>
                  <a:lumOff val="5000"/>
                </a:schemeClr>
              </a:solidFill>
              <a:latin typeface="+mn-lt"/>
              <a:ea typeface="+mn-ea"/>
            </a:endParaRPr>
          </a:p>
          <a:p>
            <a:pPr lvl="1" latinLnBrk="1">
              <a:lnSpc>
                <a:spcPct val="150000"/>
              </a:lnSpc>
              <a:buClr>
                <a:srgbClr val="E63512"/>
              </a:buClr>
              <a:buFont typeface="Wingdings" panose="05000000000000000000" pitchFamily="2" charset="2"/>
              <a:buChar char="p"/>
              <a:defRPr/>
            </a:pPr>
            <a:r>
              <a:rPr lang="zh-CN" altLang="en-US" sz="1600" dirty="0">
                <a:solidFill>
                  <a:schemeClr val="accent4">
                    <a:lumMod val="95000"/>
                    <a:lumOff val="5000"/>
                  </a:schemeClr>
                </a:solidFill>
                <a:latin typeface="+mn-lt"/>
                <a:ea typeface="+mn-ea"/>
              </a:rPr>
              <a:t> 减少最不重要的概念词，或使用较普遍的词，或改用上位词。</a:t>
            </a:r>
            <a:endParaRPr lang="zh-CN" altLang="en-US" sz="1600" dirty="0">
              <a:solidFill>
                <a:schemeClr val="accent4">
                  <a:lumMod val="95000"/>
                  <a:lumOff val="5000"/>
                </a:schemeClr>
              </a:solidFill>
              <a:latin typeface="+mn-lt"/>
              <a:ea typeface="+mn-ea"/>
            </a:endParaRPr>
          </a:p>
          <a:p>
            <a:pPr lvl="1" latinLnBrk="1">
              <a:lnSpc>
                <a:spcPct val="150000"/>
              </a:lnSpc>
              <a:buClr>
                <a:srgbClr val="E63512"/>
              </a:buClr>
              <a:buFont typeface="Wingdings" panose="05000000000000000000" pitchFamily="2" charset="2"/>
              <a:buChar char="p"/>
              <a:defRPr/>
            </a:pPr>
            <a:r>
              <a:rPr lang="zh-CN" altLang="en-US" sz="1600" dirty="0">
                <a:solidFill>
                  <a:schemeClr val="accent4">
                    <a:lumMod val="95000"/>
                    <a:lumOff val="5000"/>
                  </a:schemeClr>
                </a:solidFill>
                <a:latin typeface="+mn-lt"/>
                <a:ea typeface="+mn-ea"/>
              </a:rPr>
              <a:t> 利用某些搜索引擎的自动扩检功能进行相关检索。</a:t>
            </a:r>
            <a:endParaRPr lang="zh-CN" altLang="en-US" sz="1600" dirty="0">
              <a:solidFill>
                <a:schemeClr val="accent4">
                  <a:lumMod val="95000"/>
                  <a:lumOff val="5000"/>
                </a:schemeClr>
              </a:solidFill>
              <a:latin typeface="+mn-lt"/>
              <a:ea typeface="+mn-ea"/>
            </a:endParaRPr>
          </a:p>
          <a:p>
            <a:pPr lvl="1" latinLnBrk="1">
              <a:lnSpc>
                <a:spcPct val="150000"/>
              </a:lnSpc>
              <a:buClr>
                <a:srgbClr val="E63512"/>
              </a:buClr>
              <a:buFont typeface="Wingdings" panose="05000000000000000000" pitchFamily="2" charset="2"/>
              <a:buChar char="p"/>
              <a:defRPr/>
            </a:pPr>
            <a:r>
              <a:rPr lang="zh-CN" altLang="en-US" sz="1600" dirty="0">
                <a:solidFill>
                  <a:schemeClr val="accent4">
                    <a:lumMod val="95000"/>
                    <a:lumOff val="5000"/>
                  </a:schemeClr>
                </a:solidFill>
                <a:latin typeface="+mn-lt"/>
                <a:ea typeface="+mn-ea"/>
              </a:rPr>
              <a:t> 使用多个搜索引擎</a:t>
            </a:r>
            <a:endParaRPr lang="zh-CN" altLang="en-US" sz="1600" dirty="0">
              <a:solidFill>
                <a:schemeClr val="accent4">
                  <a:lumMod val="95000"/>
                  <a:lumOff val="5000"/>
                </a:schemeClr>
              </a:solidFill>
              <a:latin typeface="+mn-lt"/>
              <a:ea typeface="+mn-ea"/>
            </a:endParaRPr>
          </a:p>
          <a:p>
            <a:pPr lvl="1" latinLnBrk="1">
              <a:lnSpc>
                <a:spcPct val="150000"/>
              </a:lnSpc>
              <a:buClr>
                <a:srgbClr val="E63512"/>
              </a:buClr>
              <a:buFont typeface="Wingdings" panose="05000000000000000000" pitchFamily="2" charset="2"/>
              <a:buChar char="p"/>
              <a:defRPr/>
            </a:pPr>
            <a:r>
              <a:rPr lang="zh-CN" altLang="en-US" sz="1600" dirty="0">
                <a:solidFill>
                  <a:schemeClr val="accent4">
                    <a:lumMod val="95000"/>
                    <a:lumOff val="5000"/>
                  </a:schemeClr>
                </a:solidFill>
                <a:latin typeface="+mn-lt"/>
                <a:ea typeface="+mn-ea"/>
              </a:rPr>
              <a:t> 使用布尔逻辑</a:t>
            </a:r>
            <a:endParaRPr lang="zh-CN" altLang="en-US" sz="1600" dirty="0">
              <a:solidFill>
                <a:schemeClr val="accent4">
                  <a:lumMod val="95000"/>
                  <a:lumOff val="5000"/>
                </a:schemeClr>
              </a:solidFill>
              <a:latin typeface="+mn-lt"/>
              <a:ea typeface="+mn-ea"/>
            </a:endParaRPr>
          </a:p>
          <a:p>
            <a:pPr lvl="1" latinLnBrk="1">
              <a:lnSpc>
                <a:spcPct val="150000"/>
              </a:lnSpc>
              <a:buClr>
                <a:srgbClr val="E63512"/>
              </a:buClr>
              <a:buFont typeface="Wingdings" panose="05000000000000000000" pitchFamily="2" charset="2"/>
              <a:buChar char="p"/>
              <a:defRPr/>
            </a:pPr>
            <a:r>
              <a:rPr lang="zh-CN" altLang="en-US" sz="1600" dirty="0">
                <a:solidFill>
                  <a:schemeClr val="accent4">
                    <a:lumMod val="95000"/>
                    <a:lumOff val="5000"/>
                  </a:schemeClr>
                </a:solidFill>
                <a:latin typeface="+mn-lt"/>
                <a:ea typeface="+mn-ea"/>
              </a:rPr>
              <a:t> 使用词组检索   </a:t>
            </a:r>
            <a:r>
              <a:rPr lang="en-US" altLang="zh-CN" sz="1600">
                <a:solidFill>
                  <a:schemeClr val="accent4">
                    <a:lumMod val="95000"/>
                    <a:lumOff val="5000"/>
                  </a:schemeClr>
                </a:solidFill>
                <a:latin typeface="+mn-lt"/>
                <a:ea typeface="+mn-ea"/>
              </a:rPr>
              <a:t>“World War II”</a:t>
            </a:r>
            <a:endParaRPr lang="en-US" altLang="zh-CN" sz="1600">
              <a:solidFill>
                <a:schemeClr val="accent4">
                  <a:lumMod val="95000"/>
                  <a:lumOff val="5000"/>
                </a:schemeClr>
              </a:solidFill>
              <a:latin typeface="+mn-lt"/>
              <a:ea typeface="+mn-ea"/>
            </a:endParaRPr>
          </a:p>
          <a:p>
            <a:pPr lvl="1" latinLnBrk="1">
              <a:lnSpc>
                <a:spcPct val="150000"/>
              </a:lnSpc>
              <a:buClr>
                <a:srgbClr val="E63512"/>
              </a:buClr>
              <a:buFont typeface="Wingdings" panose="05000000000000000000" pitchFamily="2" charset="2"/>
              <a:buChar char="p"/>
              <a:defRPr/>
            </a:pPr>
            <a:r>
              <a:rPr lang="zh-CN" altLang="en-US" sz="1600" dirty="0">
                <a:solidFill>
                  <a:schemeClr val="accent4">
                    <a:lumMod val="95000"/>
                    <a:lumOff val="5000"/>
                  </a:schemeClr>
                </a:solidFill>
                <a:latin typeface="+mn-lt"/>
                <a:ea typeface="+mn-ea"/>
              </a:rPr>
              <a:t> 使用高级检索语法  历史 </a:t>
            </a:r>
            <a:r>
              <a:rPr lang="en-US" altLang="zh-CN" sz="1600" err="1">
                <a:solidFill>
                  <a:schemeClr val="accent4">
                    <a:lumMod val="95000"/>
                    <a:lumOff val="5000"/>
                  </a:schemeClr>
                </a:solidFill>
                <a:latin typeface="+mn-lt"/>
                <a:ea typeface="+mn-ea"/>
              </a:rPr>
              <a:t>intitle</a:t>
            </a:r>
            <a:r>
              <a:rPr lang="en-US" altLang="zh-CN" sz="1600">
                <a:solidFill>
                  <a:schemeClr val="accent4">
                    <a:lumMod val="95000"/>
                    <a:lumOff val="5000"/>
                  </a:schemeClr>
                </a:solidFill>
                <a:latin typeface="+mn-lt"/>
                <a:ea typeface="+mn-ea"/>
              </a:rPr>
              <a:t>:</a:t>
            </a:r>
            <a:r>
              <a:rPr lang="zh-CN" altLang="en-US" sz="1600" dirty="0">
                <a:solidFill>
                  <a:schemeClr val="accent4">
                    <a:lumMod val="95000"/>
                    <a:lumOff val="5000"/>
                  </a:schemeClr>
                </a:solidFill>
                <a:latin typeface="+mn-lt"/>
                <a:ea typeface="+mn-ea"/>
              </a:rPr>
              <a:t>圆明园</a:t>
            </a:r>
            <a:endParaRPr lang="zh-CN" altLang="en-US" sz="1600" dirty="0">
              <a:solidFill>
                <a:schemeClr val="accent4">
                  <a:lumMod val="95000"/>
                  <a:lumOff val="5000"/>
                </a:schemeClr>
              </a:solidFill>
              <a:latin typeface="+mn-lt"/>
              <a:ea typeface="+mn-ea"/>
            </a:endParaRPr>
          </a:p>
        </p:txBody>
      </p:sp>
      <p:cxnSp>
        <p:nvCxnSpPr>
          <p:cNvPr id="10" name="直接连接符 9"/>
          <p:cNvCxnSpPr/>
          <p:nvPr>
            <p:custDataLst>
              <p:tags r:id="rId3"/>
            </p:custDataLst>
          </p:nvPr>
        </p:nvCxnSpPr>
        <p:spPr>
          <a:xfrm>
            <a:off x="749777" y="3327082"/>
            <a:ext cx="8491060" cy="47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灯片编号占位符 10"/>
          <p:cNvSpPr/>
          <p:nvPr>
            <p:ph type="sldNum" sz="quarter" idx="12"/>
          </p:nvPr>
        </p:nvSpPr>
        <p:spPr/>
        <p:txBody>
          <a:bodyPr/>
          <a:p>
            <a:pPr lvl="0" latinLnBrk="1"/>
            <a:fld id="{9A0DB2DC-4C9A-4742-B13C-FB6460FD3503}" type="slidenum">
              <a:rPr lang="ko-KR" altLang="en-US" sz="975" dirty="0"/>
            </a:fld>
            <a:endParaRPr lang="ko-KR" altLang="en-US" sz="975" dirty="0"/>
          </a:p>
        </p:txBody>
      </p:sp>
    </p:spTree>
    <p:custDataLst>
      <p:tags r:id="rId4"/>
    </p:custDataLst>
  </p:cSld>
  <p:clrMapOvr>
    <a:masterClrMapping/>
  </p:clrMapOvr>
  <p:transition advClick="0" advTm="3000"/>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 name="KSO_WM_UNIT_SUBTYPE" val="h"/>
  <p:tag name="KSO_WM_UNIT_BK_DARK_LIGHT" val="2"/>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 name="KSO_WM_UNIT_SUBTYPE" val="h"/>
  <p:tag name="KSO_WM_UNIT_BK_DARK_LIGHT"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 name="KSO_WM_UNIT_SUBTYPE" val="h"/>
  <p:tag name="KSO_WM_UNIT_BK_DARK_LIGHT" val="2"/>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 name="KSO_WM_UNIT_SUBTYPE" val="h"/>
  <p:tag name="KSO_WM_UNIT_BK_DARK_LIGHT"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 name="KSO_WM_UNIT_SUBTYPE" val="h"/>
  <p:tag name="KSO_WM_UNIT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 name="KSO_WM_UNIT_SUBTYPE" val="h"/>
  <p:tag name="KSO_WM_UNIT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2*i*4"/>
  <p:tag name="KSO_WM_UNIT_LAYERLEVEL" val="1"/>
  <p:tag name="KSO_WM_TAG_VERSION" val="1.0"/>
  <p:tag name="KSO_WM_BEAUTIFY_FLAG" val="#wm#"/>
  <p:tag name="KSO_WM_SLIDE_BACKGROUND_TYPE" val="general"/>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2*i*5"/>
  <p:tag name="KSO_WM_UNIT_LAYERLEVEL" val="1"/>
  <p:tag name="KSO_WM_TAG_VERSION" val="1.0"/>
  <p:tag name="KSO_WM_BEAUTIFY_FLAG" val="#wm#"/>
  <p:tag name="KSO_WM_SLIDE_BACKGROUND_TYPE" val="general"/>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2*i*6"/>
  <p:tag name="KSO_WM_UNIT_LAYERLEVEL" val="1"/>
  <p:tag name="KSO_WM_TAG_VERSION" val="1.0"/>
  <p:tag name="KSO_WM_BEAUTIFY_FLAG" val="#wm#"/>
  <p:tag name="KSO_WM_SLIDE_BACKGROUND_TYPE" val="general"/>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2*i*7"/>
  <p:tag name="KSO_WM_UNIT_LAYERLEVEL" val="1"/>
  <p:tag name="KSO_WM_TAG_VERSION" val="1.0"/>
  <p:tag name="KSO_WM_BEAUTIFY_FLAG" val="#wm#"/>
  <p:tag name="KSO_WM_SLIDE_BACKGROUND_TYPE" val="general"/>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leftRight"/>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3"/>
  <p:tag name="KSO_WM_UNIT_LAYERLEVEL" val="1"/>
  <p:tag name="KSO_WM_TAG_VERSION" val="1.0"/>
  <p:tag name="KSO_WM_BEAUTIFY_FLAG" val="#wm#"/>
  <p:tag name="KSO_WM_SLIDE_BACKGROUND_TYPE" val="leftRight"/>
  <p:tag name="KSO_WM_SLIDE_BK_DARK_LIGHT" val="2"/>
  <p:tag name="KSO_WM_UNIT_TYPE" val="i"/>
  <p:tag name="KSO_WM_UNIT_INDEX" val="3"/>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topBottom"/>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3"/>
  <p:tag name="KSO_WM_UNIT_LAYERLEVEL" val="1"/>
  <p:tag name="KSO_WM_TAG_VERSION" val="1.0"/>
  <p:tag name="KSO_WM_BEAUTIFY_FLAG" val="#wm#"/>
  <p:tag name="KSO_WM_SLIDE_BACKGROUND_TYPE" val="topBottom"/>
  <p:tag name="KSO_WM_SLIDE_BK_DARK_LIGHT" val="2"/>
  <p:tag name="KSO_WM_UNIT_TYPE" val="i"/>
  <p:tag name="KSO_WM_UNIT_INDEX" val="3"/>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ottomTop"/>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navigation"/>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SLIDE_BACKGROUND_TYPE" val="belt"/>
  <p:tag name="KSO_WM_SLIDE_BK_DARK_LIGHT" val="2"/>
  <p:tag name="KSO_WM_UNIT_TYPE" val="i"/>
  <p:tag name="KSO_WM_UNIT_INDEX" val="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129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129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0.xml><?xml version="1.0" encoding="utf-8"?>
<p:tagLst xmlns:p="http://schemas.openxmlformats.org/presentationml/2006/main">
  <p:tag name="KSO_WM_TEMPLATE_SUBCATEGORY" val="0"/>
  <p:tag name="KSO_WM_TAG_VERSION" val="1.0"/>
  <p:tag name="KSO_WM_BEAUTIFY_FLAG" val="#wm#"/>
  <p:tag name="KSO_WM_TEMPLATE_CATEGORY" val="custom"/>
  <p:tag name="KSO_WM_TEMPLATE_INDEX" val="20201291"/>
  <p:tag name="KSO_WM_TEMPLATE_THUMBS_INDEX" val="1、8、9、10、11、12、13、15"/>
  <p:tag name="KSO_WM_TEMPLATE_MASTER_TYPE" val="1"/>
  <p:tag name="KSO_WM_TEMPLATE_COLOR_TYPE" val="1"/>
  <p:tag name="KSO_WM_TEMPLATE_MASTER_THUMB_INDEX" val="12"/>
  <p:tag name="KSO_WM_UNIT_SHOW_EDIT_AREA_INDICATION" val="0"/>
</p:tagLst>
</file>

<file path=ppt/tags/tag151.xml><?xml version="1.0" encoding="utf-8"?>
<p:tagLst xmlns:p="http://schemas.openxmlformats.org/presentationml/2006/main">
  <p:tag name="KSO_WM_TEMPLATE_CATEGORY" val="custom"/>
  <p:tag name="KSO_WM_TEMPLATE_INDEX" val="20201291"/>
</p:tagLst>
</file>

<file path=ppt/tags/tag152.xml><?xml version="1.0" encoding="utf-8"?>
<p:tagLst xmlns:p="http://schemas.openxmlformats.org/presentationml/2006/main">
  <p:tag name="KSO_WM_TEMPLATE_CATEGORY" val="custom"/>
  <p:tag name="KSO_WM_TEMPLATE_INDEX" val="20201291"/>
</p:tagLst>
</file>

<file path=ppt/tags/tag153.xml><?xml version="1.0" encoding="utf-8"?>
<p:tagLst xmlns:p="http://schemas.openxmlformats.org/presentationml/2006/main">
  <p:tag name="KSO_WM_TEMPLATE_CATEGORY" val="custom"/>
  <p:tag name="KSO_WM_TEMPLATE_INDEX" val="20201291"/>
</p:tagLst>
</file>

<file path=ppt/tags/tag154.xml><?xml version="1.0" encoding="utf-8"?>
<p:tagLst xmlns:p="http://schemas.openxmlformats.org/presentationml/2006/main">
  <p:tag name="KSO_WM_TEMPLATE_CATEGORY" val="custom"/>
  <p:tag name="KSO_WM_TEMPLATE_INDEX" val="20201291"/>
</p:tagLst>
</file>

<file path=ppt/tags/tag155.xml><?xml version="1.0" encoding="utf-8"?>
<p:tagLst xmlns:p="http://schemas.openxmlformats.org/presentationml/2006/main">
  <p:tag name="KSO_WM_TEMPLATE_CATEGORY" val="custom"/>
  <p:tag name="KSO_WM_TEMPLATE_INDEX" val="20201291"/>
</p:tagLst>
</file>

<file path=ppt/tags/tag156.xml><?xml version="1.0" encoding="utf-8"?>
<p:tagLst xmlns:p="http://schemas.openxmlformats.org/presentationml/2006/main">
  <p:tag name="KSO_WM_TEMPLATE_CATEGORY" val="custom"/>
  <p:tag name="KSO_WM_TEMPLATE_INDEX" val="20201291"/>
</p:tagLst>
</file>

<file path=ppt/tags/tag157.xml><?xml version="1.0" encoding="utf-8"?>
<p:tagLst xmlns:p="http://schemas.openxmlformats.org/presentationml/2006/main">
  <p:tag name="KSO_WM_TEMPLATE_CATEGORY" val="custom"/>
  <p:tag name="KSO_WM_TEMPLATE_INDEX" val="20201291"/>
</p:tagLst>
</file>

<file path=ppt/tags/tag158.xml><?xml version="1.0" encoding="utf-8"?>
<p:tagLst xmlns:p="http://schemas.openxmlformats.org/presentationml/2006/main">
  <p:tag name="KSO_WM_TEMPLATE_CATEGORY" val="custom"/>
  <p:tag name="KSO_WM_TEMPLATE_INDEX" val="20201291"/>
</p:tagLst>
</file>

<file path=ppt/tags/tag159.xml><?xml version="1.0" encoding="utf-8"?>
<p:tagLst xmlns:p="http://schemas.openxmlformats.org/presentationml/2006/main">
  <p:tag name="KSO_WM_TEMPLATE_CATEGORY" val="custom"/>
  <p:tag name="KSO_WM_TEMPLATE_INDEX" val="20201291"/>
</p:tagLst>
</file>

<file path=ppt/tags/tag160.xml><?xml version="1.0" encoding="utf-8"?>
<p:tagLst xmlns:p="http://schemas.openxmlformats.org/presentationml/2006/main">
  <p:tag name="KSO_WM_TEMPLATE_CATEGORY" val="custom"/>
  <p:tag name="KSO_WM_TEMPLATE_INDEX" val="20201291"/>
</p:tagLst>
</file>

<file path=ppt/tags/tag161.xml><?xml version="1.0" encoding="utf-8"?>
<p:tagLst xmlns:p="http://schemas.openxmlformats.org/presentationml/2006/main">
  <p:tag name="KSO_WM_TEMPLATE_CATEGORY" val="custom"/>
  <p:tag name="KSO_WM_TEMPLATE_INDEX" val="20201291"/>
</p:tagLst>
</file>

<file path=ppt/tags/tag162.xml><?xml version="1.0" encoding="utf-8"?>
<p:tagLst xmlns:p="http://schemas.openxmlformats.org/presentationml/2006/main">
  <p:tag name="KSO_WM_TEMPLATE_CATEGORY" val="custom"/>
  <p:tag name="KSO_WM_TEMPLATE_INDEX" val="20201291"/>
</p:tagLst>
</file>

<file path=ppt/tags/tag163.xml><?xml version="1.0" encoding="utf-8"?>
<p:tagLst xmlns:p="http://schemas.openxmlformats.org/presentationml/2006/main">
  <p:tag name="KSO_WM_TEMPLATE_CATEGORY" val="custom"/>
  <p:tag name="KSO_WM_TEMPLATE_INDEX" val="20201291"/>
</p:tagLst>
</file>

<file path=ppt/tags/tag164.xml><?xml version="1.0" encoding="utf-8"?>
<p:tagLst xmlns:p="http://schemas.openxmlformats.org/presentationml/2006/main">
  <p:tag name="KSO_WM_TEMPLATE_CATEGORY" val="custom"/>
  <p:tag name="KSO_WM_TEMPLATE_INDEX" val="20201291"/>
</p:tagLst>
</file>

<file path=ppt/tags/tag165.xml><?xml version="1.0" encoding="utf-8"?>
<p:tagLst xmlns:p="http://schemas.openxmlformats.org/presentationml/2006/main">
  <p:tag name="KSO_WM_TEMPLATE_CATEGORY" val="custom"/>
  <p:tag name="KSO_WM_TEMPLATE_INDEX" val="20201291"/>
</p:tagLst>
</file>

<file path=ppt/tags/tag166.xml><?xml version="1.0" encoding="utf-8"?>
<p:tagLst xmlns:p="http://schemas.openxmlformats.org/presentationml/2006/main">
  <p:tag name="KSO_WM_TEMPLATE_CATEGORY" val="custom"/>
  <p:tag name="KSO_WM_TEMPLATE_INDEX" val="20201291"/>
</p:tagLst>
</file>

<file path=ppt/tags/tag167.xml><?xml version="1.0" encoding="utf-8"?>
<p:tagLst xmlns:p="http://schemas.openxmlformats.org/presentationml/2006/main">
  <p:tag name="KSO_WM_TEMPLATE_CATEGORY" val="custom"/>
  <p:tag name="KSO_WM_TEMPLATE_INDEX" val="20201291"/>
</p:tagLst>
</file>

<file path=ppt/tags/tag168.xml><?xml version="1.0" encoding="utf-8"?>
<p:tagLst xmlns:p="http://schemas.openxmlformats.org/presentationml/2006/main">
  <p:tag name="KSO_WM_TEMPLATE_CATEGORY" val="custom"/>
  <p:tag name="KSO_WM_TEMPLATE_INDEX" val="20201291"/>
</p:tagLst>
</file>

<file path=ppt/tags/tag169.xml><?xml version="1.0" encoding="utf-8"?>
<p:tagLst xmlns:p="http://schemas.openxmlformats.org/presentationml/2006/main">
  <p:tag name="KSO_WM_TEMPLATE_CATEGORY" val="custom"/>
  <p:tag name="KSO_WM_TEMPLATE_INDEX" val="20201291"/>
</p:tagLst>
</file>

<file path=ppt/tags/tag170.xml><?xml version="1.0" encoding="utf-8"?>
<p:tagLst xmlns:p="http://schemas.openxmlformats.org/presentationml/2006/main">
  <p:tag name="KSO_WM_TEMPLATE_CATEGORY" val="custom"/>
  <p:tag name="KSO_WM_TEMPLATE_INDEX" val="20201291"/>
</p:tagLst>
</file>

<file path=ppt/tags/tag171.xml><?xml version="1.0" encoding="utf-8"?>
<p:tagLst xmlns:p="http://schemas.openxmlformats.org/presentationml/2006/main">
  <p:tag name="KSO_WM_TEMPLATE_CATEGORY" val="custom"/>
  <p:tag name="KSO_WM_TEMPLATE_INDEX" val="20201291"/>
</p:tagLst>
</file>

<file path=ppt/tags/tag172.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36"/>
  <p:tag name="KSO_WM_UNIT_LAYERLEVEL" val="1"/>
  <p:tag name="KSO_WM_UNIT_INDEX" val="1"/>
  <p:tag name="KSO_WM_UNIT_TYPE" val="a"/>
  <p:tag name="KSO_WM_UNIT_ID" val="custom20186831_2*a*1"/>
</p:tagLst>
</file>

<file path=ppt/tags/tag173.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349"/>
  <p:tag name="KSO_WM_UNIT_PRESET_TEXT_INDEX" val="5"/>
  <p:tag name="KSO_WM_UNIT_CLEAR" val="0"/>
  <p:tag name="KSO_WM_UNIT_COMPATIBLE" val="0"/>
  <p:tag name="KSO_WM_UNIT_HIGHLIGHT" val="0"/>
  <p:tag name="KSO_WM_UNIT_VALUE" val="429"/>
  <p:tag name="KSO_WM_UNIT_LAYERLEVEL" val="1"/>
  <p:tag name="KSO_WM_UNIT_INDEX" val="1"/>
  <p:tag name="KSO_WM_UNIT_TYPE" val="f"/>
  <p:tag name="KSO_WM_UNIT_ID" val="custom20186831_2*f*1"/>
</p:tagLst>
</file>

<file path=ppt/tags/tag174.xml><?xml version="1.0" encoding="utf-8"?>
<p:tagLst xmlns:p="http://schemas.openxmlformats.org/presentationml/2006/main">
  <p:tag name="KSO_WM_SLIDE_ID" val="custom20186831_2"/>
  <p:tag name="KSO_WM_SLIDE_ITEM_CNT" val="1"/>
  <p:tag name="KSO_WM_SLIDE_INDEX" val="2"/>
  <p:tag name="KSO_WM_TAG_VERSION" val="1.0"/>
  <p:tag name="KSO_WM_BEAUTIFY_FLAG" val="#wm#"/>
  <p:tag name="KSO_WM_TEMPLATE_CATEGORY" val="custom"/>
  <p:tag name="KSO_WM_TEMPLATE_INDEX" val="20201291"/>
  <p:tag name="KSO_WM_SLIDE_LAYOUT" val="a_f"/>
  <p:tag name="KSO_WM_SLIDE_LAYOUT_CNT" val="1_1"/>
  <p:tag name="KSO_WM_SLIDE_TYPE" val="text"/>
  <p:tag name="KSO_WM_SLIDE_SUBTYPE" val="pureTxt"/>
  <p:tag name="KSO_WM_SLIDE_SIZE" val="621*343"/>
  <p:tag name="KSO_WM_SLIDE_POSITION" val="50*144"/>
  <p:tag name="KSO_WM_COMBINE_RELATE_SLIDE_ID" val="background20180947_2"/>
  <p:tag name="KSO_WM_TEMPLATE_SUBCATEGORY" val="combine"/>
</p:tagLst>
</file>

<file path=ppt/tags/tag175.xml><?xml version="1.0" encoding="utf-8"?>
<p:tagLst xmlns:p="http://schemas.openxmlformats.org/presentationml/2006/main">
  <p:tag name="KSO_WM_TEMPLATE_CATEGORY" val="custom"/>
  <p:tag name="KSO_WM_TEMPLATE_INDEX" val="20201291"/>
</p:tagLst>
</file>

<file path=ppt/tags/tag176.xml><?xml version="1.0" encoding="utf-8"?>
<p:tagLst xmlns:p="http://schemas.openxmlformats.org/presentationml/2006/main">
  <p:tag name="KSO_WM_TEMPLATE_CATEGORY" val="custom"/>
  <p:tag name="KSO_WM_TEMPLATE_INDEX" val="20201291"/>
</p:tagLst>
</file>

<file path=ppt/tags/tag177.xml><?xml version="1.0" encoding="utf-8"?>
<p:tagLst xmlns:p="http://schemas.openxmlformats.org/presentationml/2006/main">
  <p:tag name="KSO_WM_TEMPLATE_CATEGORY" val="custom"/>
  <p:tag name="KSO_WM_TEMPLATE_INDEX" val="20201291"/>
</p:tagLst>
</file>

<file path=ppt/tags/tag178.xml><?xml version="1.0" encoding="utf-8"?>
<p:tagLst xmlns:p="http://schemas.openxmlformats.org/presentationml/2006/main">
  <p:tag name="KSO_WM_TEMPLATE_CATEGORY" val="custom"/>
  <p:tag name="KSO_WM_TEMPLATE_INDEX" val="20201291"/>
</p:tagLst>
</file>

<file path=ppt/tags/tag179.xml><?xml version="1.0" encoding="utf-8"?>
<p:tagLst xmlns:p="http://schemas.openxmlformats.org/presentationml/2006/main">
  <p:tag name="KSO_WM_TEMPLATE_CATEGORY" val="custom"/>
  <p:tag name="KSO_WM_TEMPLATE_INDEX" val="20201291"/>
</p:tagLst>
</file>

<file path=ppt/tags/tag180.xml><?xml version="1.0" encoding="utf-8"?>
<p:tagLst xmlns:p="http://schemas.openxmlformats.org/presentationml/2006/main">
  <p:tag name="KSO_WM_TEMPLATE_CATEGORY" val="custom"/>
  <p:tag name="KSO_WM_TEMPLATE_INDEX" val="20201291"/>
</p:tagLst>
</file>

<file path=ppt/tags/tag181.xml><?xml version="1.0" encoding="utf-8"?>
<p:tagLst xmlns:p="http://schemas.openxmlformats.org/presentationml/2006/main">
  <p:tag name="KSO_WM_TEMPLATE_CATEGORY" val="custom"/>
  <p:tag name="KSO_WM_TEMPLATE_INDEX" val="20201291"/>
</p:tagLst>
</file>

<file path=ppt/tags/tag182.xml><?xml version="1.0" encoding="utf-8"?>
<p:tagLst xmlns:p="http://schemas.openxmlformats.org/presentationml/2006/main">
  <p:tag name="KSO_WM_TEMPLATE_CATEGORY" val="custom"/>
  <p:tag name="KSO_WM_TEMPLATE_INDEX" val="20201291"/>
</p:tagLst>
</file>

<file path=ppt/tags/tag183.xml><?xml version="1.0" encoding="utf-8"?>
<p:tagLst xmlns:p="http://schemas.openxmlformats.org/presentationml/2006/main">
  <p:tag name="KSO_WM_TEMPLATE_CATEGORY" val="custom"/>
  <p:tag name="KSO_WM_TEMPLATE_INDEX" val="20201291"/>
</p:tagLst>
</file>

<file path=ppt/tags/tag184.xml><?xml version="1.0" encoding="utf-8"?>
<p:tagLst xmlns:p="http://schemas.openxmlformats.org/presentationml/2006/main">
  <p:tag name="KSO_WM_TEMPLATE_CATEGORY" val="custom"/>
  <p:tag name="KSO_WM_TEMPLATE_INDEX" val="20201291"/>
</p:tagLst>
</file>

<file path=ppt/tags/tag185.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40"/>
  <p:tag name="KSO_WM_UNIT_LAYERLEVEL" val="1"/>
  <p:tag name="KSO_WM_UNIT_INDEX" val="1"/>
  <p:tag name="KSO_WM_UNIT_TYPE" val="a"/>
  <p:tag name="KSO_WM_UNIT_ID" val="custom20186831_20*a*1"/>
</p:tagLst>
</file>

<file path=ppt/tags/tag186.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57"/>
  <p:tag name="KSO_WM_UNIT_PRESET_TEXT_INDEX" val="4"/>
  <p:tag name="KSO_WM_UNIT_CLEAR" val="0"/>
  <p:tag name="KSO_WM_UNIT_COMPATIBLE" val="0"/>
  <p:tag name="KSO_WM_UNIT_HIGHLIGHT" val="0"/>
  <p:tag name="KSO_WM_UNIT_VALUE" val="123"/>
  <p:tag name="KSO_WM_UNIT_LAYERLEVEL" val="1"/>
  <p:tag name="KSO_WM_UNIT_INDEX" val="1"/>
  <p:tag name="KSO_WM_UNIT_TYPE" val="f"/>
  <p:tag name="KSO_WM_UNIT_ID" val="custom20186831_20*f*1"/>
</p:tagLst>
</file>

<file path=ppt/tags/tag187.xml><?xml version="1.0" encoding="utf-8"?>
<p:tagLst xmlns:p="http://schemas.openxmlformats.org/presentationml/2006/main">
  <p:tag name="KSO_WM_TAG_VERSION" val="1.0"/>
  <p:tag name="KSO_WM_BEAUTIFY_FLAG" val="#wm#"/>
  <p:tag name="KSO_WM_UNIT_TYPE" val="i"/>
  <p:tag name="KSO_WM_UNIT_ID" val="custom20186831_20*i*2"/>
  <p:tag name="KSO_WM_TEMPLATE_CATEGORY" val="custom"/>
  <p:tag name="KSO_WM_TEMPLATE_INDEX" val="20186831"/>
  <p:tag name="KSO_WM_UNIT_INDEX" val="2"/>
</p:tagLst>
</file>

<file path=ppt/tags/tag188.xml><?xml version="1.0" encoding="utf-8"?>
<p:tagLst xmlns:p="http://schemas.openxmlformats.org/presentationml/2006/main">
  <p:tag name="KSO_WM_SLIDE_ID" val="custom20186831_20"/>
  <p:tag name="KSO_WM_SLIDE_ITEM_CNT" val="1"/>
  <p:tag name="KSO_WM_SLIDE_INDEX" val="20"/>
  <p:tag name="KSO_WM_TAG_VERSION" val="1.0"/>
  <p:tag name="KSO_WM_BEAUTIFY_FLAG" val="#wm#"/>
  <p:tag name="KSO_WM_TEMPLATE_CATEGORY" val="custom"/>
  <p:tag name="KSO_WM_TEMPLATE_INDEX" val="20201291"/>
  <p:tag name="KSO_WM_SLIDE_LAYOUT" val="a_f"/>
  <p:tag name="KSO_WM_SLIDE_LAYOUT_CNT" val="1_1"/>
  <p:tag name="KSO_WM_SLIDE_TYPE" val="text"/>
  <p:tag name="KSO_WM_SLIDE_SUBTYPE" val="pureTxt"/>
  <p:tag name="KSO_WM_SLIDE_SIZE" val="668*63"/>
  <p:tag name="KSO_WM_SLIDE_POSITION" val="29*269"/>
  <p:tag name="KSO_WM_COMBINE_RELATE_SLIDE_ID" val="background20180947_9"/>
  <p:tag name="KSO_WM_TEMPLATE_SUBCATEGORY" val="combine"/>
</p:tagLst>
</file>

<file path=ppt/tags/tag189.xml><?xml version="1.0" encoding="utf-8"?>
<p:tagLst xmlns:p="http://schemas.openxmlformats.org/presentationml/2006/main">
  <p:tag name="KSO_WM_TEMPLATE_CATEGORY" val="custom"/>
  <p:tag name="KSO_WM_TEMPLATE_INDEX" val="20201291"/>
</p:tagLst>
</file>

<file path=ppt/tags/tag190.xml><?xml version="1.0" encoding="utf-8"?>
<p:tagLst xmlns:p="http://schemas.openxmlformats.org/presentationml/2006/main">
  <p:tag name="KSO_WM_TEMPLATE_CATEGORY" val="custom"/>
  <p:tag name="KSO_WM_TEMPLATE_INDEX" val="20201291"/>
</p:tagLst>
</file>

<file path=ppt/tags/tag191.xml><?xml version="1.0" encoding="utf-8"?>
<p:tagLst xmlns:p="http://schemas.openxmlformats.org/presentationml/2006/main">
  <p:tag name="KSO_WM_TEMPLATE_CATEGORY" val="custom"/>
  <p:tag name="KSO_WM_TEMPLATE_INDEX" val="20201291"/>
</p:tagLst>
</file>

<file path=ppt/tags/tag192.xml><?xml version="1.0" encoding="utf-8"?>
<p:tagLst xmlns:p="http://schemas.openxmlformats.org/presentationml/2006/main">
  <p:tag name="KSO_WM_TEMPLATE_CATEGORY" val="custom"/>
  <p:tag name="KSO_WM_TEMPLATE_INDEX" val="20201291"/>
</p:tagLst>
</file>

<file path=ppt/tags/tag193.xml><?xml version="1.0" encoding="utf-8"?>
<p:tagLst xmlns:p="http://schemas.openxmlformats.org/presentationml/2006/main">
  <p:tag name="KSO_WM_TEMPLATE_CATEGORY" val="custom"/>
  <p:tag name="KSO_WM_TEMPLATE_INDEX" val="20201291"/>
</p:tagLst>
</file>

<file path=ppt/tags/tag194.xml><?xml version="1.0" encoding="utf-8"?>
<p:tagLst xmlns:p="http://schemas.openxmlformats.org/presentationml/2006/main">
  <p:tag name="KSO_WM_TEMPLATE_CATEGORY" val="custom"/>
  <p:tag name="KSO_WM_TEMPLATE_INDEX" val="20201291"/>
</p:tagLst>
</file>

<file path=ppt/tags/tag195.xml><?xml version="1.0" encoding="utf-8"?>
<p:tagLst xmlns:p="http://schemas.openxmlformats.org/presentationml/2006/main">
  <p:tag name="KSO_WM_TEMPLATE_CATEGORY" val="custom"/>
  <p:tag name="KSO_WM_TEMPLATE_INDEX" val="20201291"/>
</p:tagLst>
</file>

<file path=ppt/tags/tag196.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40"/>
  <p:tag name="KSO_WM_UNIT_LAYERLEVEL" val="1"/>
  <p:tag name="KSO_WM_UNIT_INDEX" val="1"/>
  <p:tag name="KSO_WM_UNIT_TYPE" val="a"/>
  <p:tag name="KSO_WM_UNIT_ID" val="custom20186831_20*a*1"/>
</p:tagLst>
</file>

<file path=ppt/tags/tag197.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57"/>
  <p:tag name="KSO_WM_UNIT_PRESET_TEXT_INDEX" val="4"/>
  <p:tag name="KSO_WM_UNIT_CLEAR" val="0"/>
  <p:tag name="KSO_WM_UNIT_COMPATIBLE" val="0"/>
  <p:tag name="KSO_WM_UNIT_HIGHLIGHT" val="0"/>
  <p:tag name="KSO_WM_UNIT_VALUE" val="123"/>
  <p:tag name="KSO_WM_UNIT_LAYERLEVEL" val="1"/>
  <p:tag name="KSO_WM_UNIT_INDEX" val="1"/>
  <p:tag name="KSO_WM_UNIT_TYPE" val="f"/>
  <p:tag name="KSO_WM_UNIT_ID" val="custom20186831_20*f*1"/>
</p:tagLst>
</file>

<file path=ppt/tags/tag198.xml><?xml version="1.0" encoding="utf-8"?>
<p:tagLst xmlns:p="http://schemas.openxmlformats.org/presentationml/2006/main">
  <p:tag name="KSO_WM_TAG_VERSION" val="1.0"/>
  <p:tag name="KSO_WM_BEAUTIFY_FLAG" val="#wm#"/>
  <p:tag name="KSO_WM_UNIT_TYPE" val="i"/>
  <p:tag name="KSO_WM_UNIT_ID" val="custom20186831_20*i*2"/>
  <p:tag name="KSO_WM_TEMPLATE_CATEGORY" val="custom"/>
  <p:tag name="KSO_WM_TEMPLATE_INDEX" val="20186831"/>
  <p:tag name="KSO_WM_UNIT_INDEX" val="2"/>
</p:tagLst>
</file>

<file path=ppt/tags/tag199.xml><?xml version="1.0" encoding="utf-8"?>
<p:tagLst xmlns:p="http://schemas.openxmlformats.org/presentationml/2006/main">
  <p:tag name="KSO_WM_SLIDE_ID" val="custom20186831_20"/>
  <p:tag name="KSO_WM_SLIDE_ITEM_CNT" val="1"/>
  <p:tag name="KSO_WM_SLIDE_INDEX" val="20"/>
  <p:tag name="KSO_WM_TAG_VERSION" val="1.0"/>
  <p:tag name="KSO_WM_BEAUTIFY_FLAG" val="#wm#"/>
  <p:tag name="KSO_WM_TEMPLATE_CATEGORY" val="custom"/>
  <p:tag name="KSO_WM_TEMPLATE_INDEX" val="20201291"/>
  <p:tag name="KSO_WM_SLIDE_LAYOUT" val="a_f"/>
  <p:tag name="KSO_WM_SLIDE_LAYOUT_CNT" val="1_1"/>
  <p:tag name="KSO_WM_SLIDE_TYPE" val="text"/>
  <p:tag name="KSO_WM_SLIDE_SUBTYPE" val="pureTxt"/>
  <p:tag name="KSO_WM_SLIDE_SIZE" val="668*63"/>
  <p:tag name="KSO_WM_SLIDE_POSITION" val="29*269"/>
  <p:tag name="KSO_WM_COMBINE_RELATE_SLIDE_ID" val="background20180947_9"/>
  <p:tag name="KSO_WM_TEMPLATE_SUBCATEGORY" val="combine"/>
</p:tagLst>
</file>

<file path=ppt/tags/tag200.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40"/>
  <p:tag name="KSO_WM_UNIT_LAYERLEVEL" val="1"/>
  <p:tag name="KSO_WM_UNIT_INDEX" val="1"/>
  <p:tag name="KSO_WM_UNIT_TYPE" val="a"/>
  <p:tag name="KSO_WM_UNIT_ID" val="custom20186831_20*a*1"/>
</p:tagLst>
</file>

<file path=ppt/tags/tag201.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57"/>
  <p:tag name="KSO_WM_UNIT_PRESET_TEXT_INDEX" val="4"/>
  <p:tag name="KSO_WM_UNIT_CLEAR" val="0"/>
  <p:tag name="KSO_WM_UNIT_COMPATIBLE" val="0"/>
  <p:tag name="KSO_WM_UNIT_HIGHLIGHT" val="0"/>
  <p:tag name="KSO_WM_UNIT_VALUE" val="123"/>
  <p:tag name="KSO_WM_UNIT_LAYERLEVEL" val="1"/>
  <p:tag name="KSO_WM_UNIT_INDEX" val="1"/>
  <p:tag name="KSO_WM_UNIT_TYPE" val="f"/>
  <p:tag name="KSO_WM_UNIT_ID" val="custom20186831_20*f*1"/>
</p:tagLst>
</file>

<file path=ppt/tags/tag202.xml><?xml version="1.0" encoding="utf-8"?>
<p:tagLst xmlns:p="http://schemas.openxmlformats.org/presentationml/2006/main">
  <p:tag name="KSO_WM_TAG_VERSION" val="1.0"/>
  <p:tag name="KSO_WM_BEAUTIFY_FLAG" val="#wm#"/>
  <p:tag name="KSO_WM_UNIT_TYPE" val="i"/>
  <p:tag name="KSO_WM_UNIT_ID" val="custom20186831_20*i*2"/>
  <p:tag name="KSO_WM_TEMPLATE_CATEGORY" val="custom"/>
  <p:tag name="KSO_WM_TEMPLATE_INDEX" val="20186831"/>
  <p:tag name="KSO_WM_UNIT_INDEX" val="2"/>
</p:tagLst>
</file>

<file path=ppt/tags/tag203.xml><?xml version="1.0" encoding="utf-8"?>
<p:tagLst xmlns:p="http://schemas.openxmlformats.org/presentationml/2006/main">
  <p:tag name="KSO_WM_SLIDE_ID" val="custom20186831_20"/>
  <p:tag name="KSO_WM_SLIDE_ITEM_CNT" val="1"/>
  <p:tag name="KSO_WM_SLIDE_INDEX" val="20"/>
  <p:tag name="KSO_WM_TAG_VERSION" val="1.0"/>
  <p:tag name="KSO_WM_BEAUTIFY_FLAG" val="#wm#"/>
  <p:tag name="KSO_WM_TEMPLATE_CATEGORY" val="custom"/>
  <p:tag name="KSO_WM_TEMPLATE_INDEX" val="20201291"/>
  <p:tag name="KSO_WM_SLIDE_LAYOUT" val="a_f"/>
  <p:tag name="KSO_WM_SLIDE_LAYOUT_CNT" val="1_1"/>
  <p:tag name="KSO_WM_SLIDE_TYPE" val="text"/>
  <p:tag name="KSO_WM_SLIDE_SUBTYPE" val="pureTxt"/>
  <p:tag name="KSO_WM_SLIDE_SIZE" val="668*63"/>
  <p:tag name="KSO_WM_SLIDE_POSITION" val="29*269"/>
  <p:tag name="KSO_WM_COMBINE_RELATE_SLIDE_ID" val="background20180947_9"/>
  <p:tag name="KSO_WM_TEMPLATE_SUBCATEGORY" val="combine"/>
</p:tagLst>
</file>

<file path=ppt/tags/tag204.xml><?xml version="1.0" encoding="utf-8"?>
<p:tagLst xmlns:p="http://schemas.openxmlformats.org/presentationml/2006/main">
  <p:tag name="KSO_WM_TEMPLATE_CATEGORY" val="custom"/>
  <p:tag name="KSO_WM_TEMPLATE_INDEX" val="20201291"/>
</p:tagLst>
</file>

<file path=ppt/tags/tag205.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40"/>
  <p:tag name="KSO_WM_UNIT_LAYERLEVEL" val="1"/>
  <p:tag name="KSO_WM_UNIT_INDEX" val="1"/>
  <p:tag name="KSO_WM_UNIT_TYPE" val="a"/>
  <p:tag name="KSO_WM_UNIT_ID" val="custom20186831_20*a*1"/>
</p:tagLst>
</file>

<file path=ppt/tags/tag206.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57"/>
  <p:tag name="KSO_WM_UNIT_PRESET_TEXT_INDEX" val="4"/>
  <p:tag name="KSO_WM_UNIT_CLEAR" val="0"/>
  <p:tag name="KSO_WM_UNIT_COMPATIBLE" val="0"/>
  <p:tag name="KSO_WM_UNIT_HIGHLIGHT" val="0"/>
  <p:tag name="KSO_WM_UNIT_VALUE" val="123"/>
  <p:tag name="KSO_WM_UNIT_LAYERLEVEL" val="1"/>
  <p:tag name="KSO_WM_UNIT_INDEX" val="1"/>
  <p:tag name="KSO_WM_UNIT_TYPE" val="f"/>
  <p:tag name="KSO_WM_UNIT_ID" val="custom20186831_20*f*1"/>
</p:tagLst>
</file>

<file path=ppt/tags/tag207.xml><?xml version="1.0" encoding="utf-8"?>
<p:tagLst xmlns:p="http://schemas.openxmlformats.org/presentationml/2006/main">
  <p:tag name="KSO_WM_TAG_VERSION" val="1.0"/>
  <p:tag name="KSO_WM_BEAUTIFY_FLAG" val="#wm#"/>
  <p:tag name="KSO_WM_UNIT_TYPE" val="i"/>
  <p:tag name="KSO_WM_UNIT_ID" val="custom20186831_20*i*2"/>
  <p:tag name="KSO_WM_TEMPLATE_CATEGORY" val="custom"/>
  <p:tag name="KSO_WM_TEMPLATE_INDEX" val="20186831"/>
  <p:tag name="KSO_WM_UNIT_INDEX" val="2"/>
</p:tagLst>
</file>

<file path=ppt/tags/tag208.xml><?xml version="1.0" encoding="utf-8"?>
<p:tagLst xmlns:p="http://schemas.openxmlformats.org/presentationml/2006/main">
  <p:tag name="KSO_WM_SLIDE_ID" val="custom20186831_20"/>
  <p:tag name="KSO_WM_SLIDE_ITEM_CNT" val="1"/>
  <p:tag name="KSO_WM_SLIDE_INDEX" val="20"/>
  <p:tag name="KSO_WM_TAG_VERSION" val="1.0"/>
  <p:tag name="KSO_WM_BEAUTIFY_FLAG" val="#wm#"/>
  <p:tag name="KSO_WM_TEMPLATE_CATEGORY" val="custom"/>
  <p:tag name="KSO_WM_TEMPLATE_INDEX" val="20201291"/>
  <p:tag name="KSO_WM_SLIDE_LAYOUT" val="a_f"/>
  <p:tag name="KSO_WM_SLIDE_LAYOUT_CNT" val="1_1"/>
  <p:tag name="KSO_WM_SLIDE_TYPE" val="text"/>
  <p:tag name="KSO_WM_SLIDE_SUBTYPE" val="pureTxt"/>
  <p:tag name="KSO_WM_SLIDE_SIZE" val="668*63"/>
  <p:tag name="KSO_WM_SLIDE_POSITION" val="29*269"/>
  <p:tag name="KSO_WM_COMBINE_RELATE_SLIDE_ID" val="background20180947_9"/>
  <p:tag name="KSO_WM_TEMPLATE_SUBCATEGORY" val="combine"/>
</p:tagLst>
</file>

<file path=ppt/tags/tag209.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40"/>
  <p:tag name="KSO_WM_UNIT_LAYERLEVEL" val="1"/>
  <p:tag name="KSO_WM_UNIT_INDEX" val="1"/>
  <p:tag name="KSO_WM_UNIT_TYPE" val="a"/>
  <p:tag name="KSO_WM_UNIT_ID" val="custom20186831_20*a*1"/>
</p:tagLst>
</file>

<file path=ppt/tags/tag210.xml><?xml version="1.0" encoding="utf-8"?>
<p:tagLst xmlns:p="http://schemas.openxmlformats.org/presentationml/2006/main">
  <p:tag name="KSO_WM_TEMPLATE_CATEGORY" val="custom"/>
  <p:tag name="KSO_WM_TEMPLATE_INDEX" val="20186831"/>
  <p:tag name="KSO_WM_TAG_VERSION" val="1.0"/>
  <p:tag name="KSO_WM_BEAUTIFY_FLAG" val="#wm#"/>
  <p:tag name="KSO_WM_UNIT_PRESET_TEXT_LEN" val="57"/>
  <p:tag name="KSO_WM_UNIT_PRESET_TEXT_INDEX" val="4"/>
  <p:tag name="KSO_WM_UNIT_CLEAR" val="0"/>
  <p:tag name="KSO_WM_UNIT_COMPATIBLE" val="0"/>
  <p:tag name="KSO_WM_UNIT_HIGHLIGHT" val="0"/>
  <p:tag name="KSO_WM_UNIT_VALUE" val="123"/>
  <p:tag name="KSO_WM_UNIT_LAYERLEVEL" val="1"/>
  <p:tag name="KSO_WM_UNIT_INDEX" val="1"/>
  <p:tag name="KSO_WM_UNIT_TYPE" val="f"/>
  <p:tag name="KSO_WM_UNIT_ID" val="custom20186831_20*f*1"/>
</p:tagLst>
</file>

<file path=ppt/tags/tag211.xml><?xml version="1.0" encoding="utf-8"?>
<p:tagLst xmlns:p="http://schemas.openxmlformats.org/presentationml/2006/main">
  <p:tag name="KSO_WM_TAG_VERSION" val="1.0"/>
  <p:tag name="KSO_WM_BEAUTIFY_FLAG" val="#wm#"/>
  <p:tag name="KSO_WM_UNIT_TYPE" val="i"/>
  <p:tag name="KSO_WM_UNIT_ID" val="custom20186831_20*i*2"/>
  <p:tag name="KSO_WM_TEMPLATE_CATEGORY" val="custom"/>
  <p:tag name="KSO_WM_TEMPLATE_INDEX" val="20186831"/>
  <p:tag name="KSO_WM_UNIT_INDEX" val="2"/>
</p:tagLst>
</file>

<file path=ppt/tags/tag212.xml><?xml version="1.0" encoding="utf-8"?>
<p:tagLst xmlns:p="http://schemas.openxmlformats.org/presentationml/2006/main">
  <p:tag name="KSO_WM_SLIDE_ID" val="custom20186831_20"/>
  <p:tag name="KSO_WM_SLIDE_ITEM_CNT" val="1"/>
  <p:tag name="KSO_WM_SLIDE_INDEX" val="20"/>
  <p:tag name="KSO_WM_TAG_VERSION" val="1.0"/>
  <p:tag name="KSO_WM_BEAUTIFY_FLAG" val="#wm#"/>
  <p:tag name="KSO_WM_TEMPLATE_CATEGORY" val="custom"/>
  <p:tag name="KSO_WM_TEMPLATE_INDEX" val="20201291"/>
  <p:tag name="KSO_WM_SLIDE_LAYOUT" val="a_f"/>
  <p:tag name="KSO_WM_SLIDE_LAYOUT_CNT" val="1_1"/>
  <p:tag name="KSO_WM_SLIDE_TYPE" val="text"/>
  <p:tag name="KSO_WM_SLIDE_SUBTYPE" val="pureTxt"/>
  <p:tag name="KSO_WM_SLIDE_SIZE" val="668*63"/>
  <p:tag name="KSO_WM_SLIDE_POSITION" val="29*269"/>
  <p:tag name="KSO_WM_COMBINE_RELATE_SLIDE_ID" val="background20180947_9"/>
  <p:tag name="KSO_WM_TEMPLATE_SUBCATEGORY" val="combine"/>
</p:tagLst>
</file>

<file path=ppt/theme/theme1.xml><?xml version="1.0" encoding="utf-8"?>
<a:theme xmlns:a="http://schemas.openxmlformats.org/drawingml/2006/main" name="Office 主题​​">
  <a:themeElements>
    <a:clrScheme name="自定义 107">
      <a:dk1>
        <a:srgbClr val="000000"/>
      </a:dk1>
      <a:lt1>
        <a:srgbClr val="FFFFFF"/>
      </a:lt1>
      <a:dk2>
        <a:srgbClr val="FADFCF"/>
      </a:dk2>
      <a:lt2>
        <a:srgbClr val="FFFFFF"/>
      </a:lt2>
      <a:accent1>
        <a:srgbClr val="73C4CC"/>
      </a:accent1>
      <a:accent2>
        <a:srgbClr val="68BFDA"/>
      </a:accent2>
      <a:accent3>
        <a:srgbClr val="68B3E6"/>
      </a:accent3>
      <a:accent4>
        <a:srgbClr val="82A4EB"/>
      </a:accent4>
      <a:accent5>
        <a:srgbClr val="A68DDF"/>
      </a:accent5>
      <a:accent6>
        <a:srgbClr val="C76FC1"/>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10813</Words>
  <Application>WPS 演示</Application>
  <PresentationFormat>宽屏</PresentationFormat>
  <Paragraphs>507</Paragraphs>
  <Slides>45</Slides>
  <Notes>0</Notes>
  <HiddenSlides>0</HiddenSlides>
  <MMClips>0</MMClips>
  <ScaleCrop>false</ScaleCrop>
  <HeadingPairs>
    <vt:vector size="8" baseType="variant">
      <vt:variant>
        <vt:lpstr>已用的字体</vt:lpstr>
      </vt:variant>
      <vt:variant>
        <vt:i4>24</vt:i4>
      </vt:variant>
      <vt:variant>
        <vt:lpstr>主题</vt:lpstr>
      </vt:variant>
      <vt:variant>
        <vt:i4>1</vt:i4>
      </vt:variant>
      <vt:variant>
        <vt:lpstr>嵌入 OLE 服务器</vt:lpstr>
      </vt:variant>
      <vt:variant>
        <vt:i4>4</vt:i4>
      </vt:variant>
      <vt:variant>
        <vt:lpstr>幻灯片标题</vt:lpstr>
      </vt:variant>
      <vt:variant>
        <vt:i4>45</vt:i4>
      </vt:variant>
    </vt:vector>
  </HeadingPairs>
  <TitlesOfParts>
    <vt:vector size="74" baseType="lpstr">
      <vt:lpstr>Arial</vt:lpstr>
      <vt:lpstr>宋体</vt:lpstr>
      <vt:lpstr>Wingdings</vt:lpstr>
      <vt:lpstr>Arial Black</vt:lpstr>
      <vt:lpstr>黑体</vt:lpstr>
      <vt:lpstr>幼圆</vt:lpstr>
      <vt:lpstr>Verdana</vt:lpstr>
      <vt:lpstr>楷体_GB2312</vt:lpstr>
      <vt:lpstr>新宋体</vt:lpstr>
      <vt:lpstr>-머리정체B</vt:lpstr>
      <vt:lpstr>Malgun Gothic</vt:lpstr>
      <vt:lpstr>Arial Unicode MS</vt:lpstr>
      <vt:lpstr>Gulim</vt:lpstr>
      <vt:lpstr>PMingLiU</vt:lpstr>
      <vt:lpstr>仿宋_GB2312</vt:lpstr>
      <vt:lpstr>仿宋</vt:lpstr>
      <vt:lpstr>PMingLiU-ExtB</vt:lpstr>
      <vt:lpstr>-머리정체M</vt:lpstr>
      <vt:lpstr>微软雅黑</vt:lpstr>
      <vt:lpstr>Arial Unicode MS</vt:lpstr>
      <vt:lpstr>Calibri</vt:lpstr>
      <vt:lpstr>华文细黑</vt:lpstr>
      <vt:lpstr>汉仪乐喵体W</vt:lpstr>
      <vt:lpstr>Viner Hand ITC</vt:lpstr>
      <vt:lpstr>Office 主题​​</vt:lpstr>
      <vt:lpstr>Paint.Picture</vt:lpstr>
      <vt:lpstr>Paint.Picture</vt:lpstr>
      <vt:lpstr>Paint.Picture</vt:lpstr>
      <vt:lpstr>Paint.Picture</vt:lpstr>
      <vt:lpstr>《信息检索基础》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【例题】中文研究课题为“法国文艺复兴时期文学作品浅析”。要求查询国内中文检索工具。如何具体分析课题？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分类型搜索引擎</vt:lpstr>
      <vt:lpstr>主题型搜索引擎</vt:lpstr>
      <vt:lpstr>主题搜索引擎运算符号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其它技巧：</vt:lpstr>
      <vt:lpstr>天气查询</vt:lpstr>
      <vt:lpstr>PowerPoint 演示文稿</vt:lpstr>
      <vt:lpstr>PowerPoint 演示文稿</vt:lpstr>
      <vt:lpstr>GOOGLE 学术 网                  http://scholar.google.com</vt:lpstr>
      <vt:lpstr>   Google 学术搜索的每一个搜索结果都代表一组学术研究成果，其中可能包含一篇或多篇相关文章甚至是同一篇文章的多个版本。 </vt:lpstr>
      <vt:lpstr>PowerPoint 演示文稿</vt:lpstr>
      <vt:lpstr>PowerPoint 演示文稿</vt:lpstr>
      <vt:lpstr>选择合适的搜索引擎</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002</dc:creator>
  <cp:lastModifiedBy>朝彻无生</cp:lastModifiedBy>
  <cp:revision>6</cp:revision>
  <dcterms:created xsi:type="dcterms:W3CDTF">2016-04-06T12:16:00Z</dcterms:created>
  <dcterms:modified xsi:type="dcterms:W3CDTF">2022-08-18T16:41:31Z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2052-11.1.0.9914</vt:lpwstr>
  </property>
</Properties>
</file>